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1" r:id="rId3"/>
    <p:sldId id="294" r:id="rId4"/>
    <p:sldId id="269" r:id="rId5"/>
    <p:sldId id="262" r:id="rId6"/>
    <p:sldId id="296" r:id="rId7"/>
    <p:sldId id="263" r:id="rId8"/>
    <p:sldId id="271" r:id="rId9"/>
    <p:sldId id="295" r:id="rId10"/>
    <p:sldId id="279" r:id="rId11"/>
    <p:sldId id="280" r:id="rId12"/>
    <p:sldId id="281" r:id="rId13"/>
    <p:sldId id="282" r:id="rId14"/>
    <p:sldId id="283" r:id="rId15"/>
    <p:sldId id="286" r:id="rId16"/>
    <p:sldId id="287" r:id="rId17"/>
    <p:sldId id="288" r:id="rId18"/>
    <p:sldId id="289" r:id="rId19"/>
    <p:sldId id="290" r:id="rId20"/>
    <p:sldId id="292" r:id="rId21"/>
    <p:sldId id="270" r:id="rId22"/>
    <p:sldId id="293"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849" autoAdjust="0"/>
  </p:normalViewPr>
  <p:slideViewPr>
    <p:cSldViewPr>
      <p:cViewPr varScale="1">
        <p:scale>
          <a:sx n="71" d="100"/>
          <a:sy n="71" d="100"/>
        </p:scale>
        <p:origin x="136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921C07E-DFCC-4950-93CA-5BB3B7BC627D}" type="datetimeFigureOut">
              <a:rPr lang="en-US" smtClean="0"/>
              <a:t>4/26/2022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46FF362-0D08-4F40-BC3B-B56571B38099}" type="slidenum">
              <a:rPr lang="en-US" smtClean="0"/>
              <a:t>‹#›</a:t>
            </a:fld>
            <a:endParaRPr lang="en-US" dirty="0"/>
          </a:p>
        </p:txBody>
      </p:sp>
    </p:spTree>
    <p:extLst>
      <p:ext uri="{BB962C8B-B14F-4D97-AF65-F5344CB8AC3E}">
        <p14:creationId xmlns:p14="http://schemas.microsoft.com/office/powerpoint/2010/main" val="362871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A65BA6F-F062-45C1-9309-9F835E0ABF0D}" type="datetimeFigureOut">
              <a:rPr lang="en-US" smtClean="0"/>
              <a:t>4/26/2022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3D30534-B5F6-409E-B8D2-C35D69C4398F}" type="slidenum">
              <a:rPr lang="en-US" smtClean="0"/>
              <a:t>‹#›</a:t>
            </a:fld>
            <a:endParaRPr lang="en-US" dirty="0"/>
          </a:p>
        </p:txBody>
      </p:sp>
    </p:spTree>
    <p:extLst>
      <p:ext uri="{BB962C8B-B14F-4D97-AF65-F5344CB8AC3E}">
        <p14:creationId xmlns:p14="http://schemas.microsoft.com/office/powerpoint/2010/main" val="362242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a:t>
            </a:fld>
            <a:endParaRPr lang="en-US" dirty="0"/>
          </a:p>
        </p:txBody>
      </p:sp>
    </p:spTree>
    <p:extLst>
      <p:ext uri="{BB962C8B-B14F-4D97-AF65-F5344CB8AC3E}">
        <p14:creationId xmlns:p14="http://schemas.microsoft.com/office/powerpoint/2010/main" val="2262077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10</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Wingdings" pitchFamily="2" charset="2"/>
              <a:buChar char=""/>
            </a:pPr>
            <a:r>
              <a:rPr lang="en-US" altLang="en-US" dirty="0"/>
              <a:t>Expands scope to include protection against discrimination in all programs and activities provided by federal aid recipients, subrecipients and contractors whether those programs and activities are federally funded or not.</a:t>
            </a:r>
          </a:p>
          <a:p>
            <a:pPr eaLnBrk="1" hangingPunct="1">
              <a:buFont typeface="Wingdings" pitchFamily="2" charset="2"/>
              <a:buChar char=""/>
            </a:pPr>
            <a:r>
              <a:rPr lang="en-US" altLang="en-US" dirty="0"/>
              <a:t>Statutes include protection sex, age and disability. Also real estate acquisitions.  </a:t>
            </a:r>
          </a:p>
          <a:p>
            <a:pPr eaLnBrk="1" hangingPunct="1">
              <a:buFont typeface="Wingdings" pitchFamily="2" charset="2"/>
              <a:buChar char=""/>
            </a:pPr>
            <a:r>
              <a:rPr lang="en-US" altLang="en-US" dirty="0"/>
              <a:t>Environmental Issues in regards to transportation </a:t>
            </a:r>
          </a:p>
          <a:p>
            <a:pPr lvl="1" eaLnBrk="1" hangingPunct="1">
              <a:buFont typeface="Wingdings" pitchFamily="2" charset="2"/>
              <a:buChar char=""/>
            </a:pPr>
            <a:r>
              <a:rPr lang="en-US" altLang="en-US" dirty="0"/>
              <a:t>Protects low-income and minority populations</a:t>
            </a:r>
          </a:p>
          <a:p>
            <a:pPr lvl="1" eaLnBrk="1" hangingPunct="1">
              <a:buFont typeface="Wingdings" pitchFamily="2" charset="2"/>
              <a:buChar char=""/>
            </a:pPr>
            <a:r>
              <a:rPr lang="en-US" altLang="en-US" dirty="0"/>
              <a:t>Participation in the decision making planning and development in a transportation project</a:t>
            </a:r>
          </a:p>
          <a:p>
            <a:pPr lvl="1" eaLnBrk="1" hangingPunct="1">
              <a:buFont typeface="Wingdings" pitchFamily="2" charset="2"/>
              <a:buChar char=""/>
            </a:pPr>
            <a:r>
              <a:rPr lang="en-US" altLang="en-US" dirty="0"/>
              <a:t>The minimization of disproportionate health and environmental effects on minority/low income population</a:t>
            </a:r>
          </a:p>
          <a:p>
            <a:pPr lvl="1" eaLnBrk="1" hangingPunct="1">
              <a:buFont typeface="Wingdings" pitchFamily="2" charset="2"/>
              <a:buChar char=""/>
            </a:pPr>
            <a:r>
              <a:rPr lang="en-US" altLang="en-US" dirty="0"/>
              <a:t>The delivery (non-delay) of services and benefits of projects</a:t>
            </a:r>
          </a:p>
          <a:p>
            <a:pPr lvl="1" eaLnBrk="1" hangingPunct="1">
              <a:buFont typeface="Wingdings" pitchFamily="2" charset="2"/>
              <a:buNone/>
            </a:pPr>
            <a:endParaRPr lang="en-US" altLang="en-US" dirty="0"/>
          </a:p>
          <a:p>
            <a:pPr eaLnBrk="1" hangingPunct="1">
              <a:buFont typeface="Wingdings" pitchFamily="2" charset="2"/>
              <a:buChar char=""/>
            </a:pPr>
            <a:r>
              <a:rPr lang="en-US" altLang="en-US" dirty="0"/>
              <a:t>LEP most affected in transportation</a:t>
            </a:r>
          </a:p>
          <a:p>
            <a:pPr lvl="1" eaLnBrk="1" hangingPunct="1">
              <a:buFont typeface="Wingdings" pitchFamily="2" charset="2"/>
              <a:buChar char=""/>
            </a:pPr>
            <a:r>
              <a:rPr lang="en-US" altLang="en-US" dirty="0"/>
              <a:t>MVD</a:t>
            </a:r>
          </a:p>
          <a:p>
            <a:pPr lvl="1" eaLnBrk="1" hangingPunct="1">
              <a:buFont typeface="Wingdings" pitchFamily="2" charset="2"/>
              <a:buChar char=""/>
            </a:pPr>
            <a:r>
              <a:rPr lang="en-US" altLang="en-US" dirty="0"/>
              <a:t>Persons living in area affected by transportation projects</a:t>
            </a:r>
          </a:p>
          <a:p>
            <a:pPr lvl="1" eaLnBrk="1" hangingPunct="1">
              <a:buFont typeface="Wingdings" pitchFamily="2" charset="2"/>
              <a:buChar char=""/>
            </a:pPr>
            <a:r>
              <a:rPr lang="en-US" altLang="en-US" dirty="0"/>
              <a:t>DBEs</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11</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12</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13</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14</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t>As much as possible, planning committees should be a representation of the communities they serve.</a:t>
            </a:r>
          </a:p>
          <a:p>
            <a:pPr eaLnBrk="1" hangingPunct="1">
              <a:buFontTx/>
              <a:buChar char="•"/>
            </a:pPr>
            <a:r>
              <a:rPr lang="en-US" altLang="en-US" dirty="0"/>
              <a:t>Language is dictated as to what percentage of a communities population speaks English “less than well”.  Pamphlet example.</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15</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t>Assurance – document that contractually obligates subrecipient to comply with Title VI</a:t>
            </a:r>
          </a:p>
          <a:p>
            <a:pPr eaLnBrk="1" hangingPunct="1">
              <a:buFontTx/>
              <a:buChar char="•"/>
            </a:pPr>
            <a:r>
              <a:rPr lang="en-US" altLang="en-US" dirty="0"/>
              <a:t>Must ensure whatever work is subcontracted to the entities. That those entities comply with Title VI provisions are a condition of their contact.</a:t>
            </a:r>
          </a:p>
          <a:p>
            <a:pPr eaLnBrk="1" hangingPunct="1">
              <a:buFontTx/>
              <a:buChar char="•"/>
            </a:pPr>
            <a:endParaRPr lang="en-US" altLang="en-US" dirty="0"/>
          </a:p>
          <a:p>
            <a:pPr eaLnBrk="1" hangingPunct="1">
              <a:buFontTx/>
              <a:buChar char="•"/>
            </a:pPr>
            <a:r>
              <a:rPr lang="en-US" altLang="en-US" dirty="0"/>
              <a:t>Definition of Subrecipient – a public or private nonprofit agency, authority or organization receiving federal funds from the recipient to undertake activities eligible for such assistance under the regulations. </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16</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a:t>Protected group</a:t>
            </a:r>
            <a:r>
              <a:rPr lang="en-US" altLang="en-US" dirty="0"/>
              <a:t> – have historically dealt with barriers to participation, benefits of a project and have been unaware of adverse effects of a project until it was completed.</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17</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Research</a:t>
            </a:r>
          </a:p>
          <a:p>
            <a:pPr eaLnBrk="1" hangingPunct="1">
              <a:buFontTx/>
              <a:buChar char="•"/>
            </a:pPr>
            <a:r>
              <a:rPr lang="en-US" altLang="en-US" dirty="0"/>
              <a:t>Can be conducted at anytime throughout the process</a:t>
            </a:r>
          </a:p>
          <a:p>
            <a:pPr eaLnBrk="1" hangingPunct="1">
              <a:buFontTx/>
              <a:buChar char="•"/>
            </a:pPr>
            <a:r>
              <a:rPr lang="en-US" altLang="en-US" dirty="0"/>
              <a:t>Non discrimination practices are regulated part of the entire process</a:t>
            </a:r>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18</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buFontTx/>
              <a:buChar char="•"/>
            </a:pPr>
            <a:r>
              <a:rPr lang="en-US" altLang="en-US" sz="1000" dirty="0"/>
              <a:t>Recipients responsibility</a:t>
            </a:r>
          </a:p>
          <a:p>
            <a:pPr lvl="1" eaLnBrk="1" hangingPunct="1">
              <a:lnSpc>
                <a:spcPct val="90000"/>
              </a:lnSpc>
              <a:buFontTx/>
              <a:buChar char="•"/>
            </a:pPr>
            <a:r>
              <a:rPr lang="en-US" altLang="en-US" sz="1000" dirty="0"/>
              <a:t>Equal treatment </a:t>
            </a:r>
          </a:p>
          <a:p>
            <a:pPr lvl="1" eaLnBrk="1" hangingPunct="1">
              <a:lnSpc>
                <a:spcPct val="90000"/>
              </a:lnSpc>
              <a:buFontTx/>
              <a:buChar char="•"/>
            </a:pPr>
            <a:r>
              <a:rPr lang="en-US" altLang="en-US" sz="1000" dirty="0"/>
              <a:t>Equal access </a:t>
            </a:r>
          </a:p>
          <a:p>
            <a:pPr lvl="1" eaLnBrk="1" hangingPunct="1">
              <a:lnSpc>
                <a:spcPct val="90000"/>
              </a:lnSpc>
              <a:buFontTx/>
              <a:buChar char="•"/>
            </a:pPr>
            <a:r>
              <a:rPr lang="en-US" altLang="en-US" sz="1000" dirty="0"/>
              <a:t>Equal rights</a:t>
            </a:r>
          </a:p>
          <a:p>
            <a:pPr lvl="1" eaLnBrk="1" hangingPunct="1">
              <a:lnSpc>
                <a:spcPct val="90000"/>
              </a:lnSpc>
              <a:buFontTx/>
              <a:buChar char="•"/>
            </a:pPr>
            <a:r>
              <a:rPr lang="en-US" altLang="en-US" sz="1000" dirty="0"/>
              <a:t>Equal opportunities</a:t>
            </a:r>
          </a:p>
          <a:p>
            <a:pPr lvl="1" eaLnBrk="1" hangingPunct="1">
              <a:lnSpc>
                <a:spcPct val="90000"/>
              </a:lnSpc>
            </a:pPr>
            <a:endParaRPr lang="en-US" altLang="en-US" sz="1000" dirty="0"/>
          </a:p>
          <a:p>
            <a:pPr eaLnBrk="1" hangingPunct="1">
              <a:lnSpc>
                <a:spcPct val="90000"/>
              </a:lnSpc>
              <a:buFontTx/>
              <a:buChar char="•"/>
            </a:pPr>
            <a:r>
              <a:rPr lang="en-US" altLang="en-US" sz="1000" dirty="0"/>
              <a:t>Oversight</a:t>
            </a:r>
          </a:p>
          <a:p>
            <a:pPr eaLnBrk="1" hangingPunct="1">
              <a:lnSpc>
                <a:spcPct val="90000"/>
              </a:lnSpc>
            </a:pPr>
            <a:endParaRPr lang="en-US" altLang="en-US" sz="1000" dirty="0"/>
          </a:p>
          <a:p>
            <a:pPr eaLnBrk="1" hangingPunct="1">
              <a:lnSpc>
                <a:spcPct val="90000"/>
              </a:lnSpc>
              <a:buFontTx/>
              <a:buChar char="•"/>
            </a:pPr>
            <a:r>
              <a:rPr lang="en-US" altLang="en-US" sz="1000" dirty="0"/>
              <a:t>Assistance </a:t>
            </a:r>
          </a:p>
          <a:p>
            <a:pPr lvl="1" eaLnBrk="1" hangingPunct="1">
              <a:lnSpc>
                <a:spcPct val="90000"/>
              </a:lnSpc>
              <a:buFontTx/>
              <a:buChar char="•"/>
            </a:pPr>
            <a:r>
              <a:rPr lang="en-US" altLang="en-US" sz="1000" dirty="0"/>
              <a:t>Financial </a:t>
            </a:r>
          </a:p>
          <a:p>
            <a:pPr lvl="1" eaLnBrk="1" hangingPunct="1">
              <a:lnSpc>
                <a:spcPct val="90000"/>
              </a:lnSpc>
              <a:buFontTx/>
              <a:buChar char="•"/>
            </a:pPr>
            <a:r>
              <a:rPr lang="en-US" altLang="en-US" sz="1000" dirty="0"/>
              <a:t>Managerial </a:t>
            </a:r>
          </a:p>
          <a:p>
            <a:pPr lvl="1" eaLnBrk="1" hangingPunct="1">
              <a:lnSpc>
                <a:spcPct val="90000"/>
              </a:lnSpc>
              <a:buFontTx/>
              <a:buChar char="•"/>
            </a:pPr>
            <a:r>
              <a:rPr lang="en-US" altLang="en-US" sz="1000" dirty="0"/>
              <a:t>Technical</a:t>
            </a:r>
          </a:p>
          <a:p>
            <a:pPr lvl="1" eaLnBrk="1" hangingPunct="1">
              <a:lnSpc>
                <a:spcPct val="90000"/>
              </a:lnSpc>
            </a:pPr>
            <a:endParaRPr lang="en-US" altLang="en-US" sz="1000" dirty="0"/>
          </a:p>
          <a:p>
            <a:pPr eaLnBrk="1" hangingPunct="1">
              <a:lnSpc>
                <a:spcPct val="90000"/>
              </a:lnSpc>
              <a:buFontTx/>
              <a:buChar char="•"/>
            </a:pPr>
            <a:r>
              <a:rPr lang="en-US" altLang="en-US" sz="1000" dirty="0"/>
              <a:t>Compliance tools</a:t>
            </a:r>
          </a:p>
          <a:p>
            <a:pPr lvl="1" eaLnBrk="1" hangingPunct="1">
              <a:lnSpc>
                <a:spcPct val="90000"/>
              </a:lnSpc>
              <a:buFontTx/>
              <a:buChar char="•"/>
            </a:pPr>
            <a:r>
              <a:rPr lang="en-US" altLang="en-US" sz="1000" dirty="0"/>
              <a:t>Agency self-monitoring and assessment</a:t>
            </a:r>
          </a:p>
          <a:p>
            <a:pPr lvl="1" eaLnBrk="1" hangingPunct="1">
              <a:lnSpc>
                <a:spcPct val="90000"/>
              </a:lnSpc>
              <a:buFontTx/>
              <a:buChar char="•"/>
            </a:pPr>
            <a:r>
              <a:rPr lang="en-US" altLang="en-US" sz="1000" dirty="0"/>
              <a:t>On-site reviews</a:t>
            </a:r>
          </a:p>
          <a:p>
            <a:pPr lvl="1" eaLnBrk="1" hangingPunct="1">
              <a:lnSpc>
                <a:spcPct val="90000"/>
              </a:lnSpc>
              <a:buFontTx/>
              <a:buChar char="•"/>
            </a:pPr>
            <a:r>
              <a:rPr lang="en-US" altLang="en-US" sz="1000" dirty="0"/>
              <a:t>Assurance agreements</a:t>
            </a:r>
          </a:p>
          <a:p>
            <a:pPr lvl="1" eaLnBrk="1" hangingPunct="1">
              <a:lnSpc>
                <a:spcPct val="90000"/>
              </a:lnSpc>
              <a:buFontTx/>
              <a:buChar char="•"/>
            </a:pPr>
            <a:r>
              <a:rPr lang="en-US" altLang="en-US" sz="1000" dirty="0"/>
              <a:t>Demographic data collection and awareness </a:t>
            </a:r>
          </a:p>
          <a:p>
            <a:pPr lvl="1" eaLnBrk="1" hangingPunct="1">
              <a:lnSpc>
                <a:spcPct val="90000"/>
              </a:lnSpc>
              <a:buFontTx/>
              <a:buChar char="•"/>
            </a:pPr>
            <a:r>
              <a:rPr lang="en-US" altLang="en-US" sz="1000" dirty="0"/>
              <a:t>Self monitoring</a:t>
            </a:r>
          </a:p>
          <a:p>
            <a:pPr lvl="2" eaLnBrk="1" hangingPunct="1">
              <a:lnSpc>
                <a:spcPct val="90000"/>
              </a:lnSpc>
              <a:buFontTx/>
              <a:buChar char="•"/>
            </a:pPr>
            <a:r>
              <a:rPr lang="en-US" altLang="en-US" sz="1000" dirty="0"/>
              <a:t>Specific procedure</a:t>
            </a:r>
          </a:p>
          <a:p>
            <a:pPr lvl="2" eaLnBrk="1" hangingPunct="1">
              <a:lnSpc>
                <a:spcPct val="90000"/>
              </a:lnSpc>
              <a:buFontTx/>
              <a:buChar char="•"/>
            </a:pPr>
            <a:r>
              <a:rPr lang="en-US" altLang="en-US" sz="1000" dirty="0"/>
              <a:t>Reports and assessment</a:t>
            </a:r>
          </a:p>
          <a:p>
            <a:pPr lvl="1" eaLnBrk="1" hangingPunct="1">
              <a:lnSpc>
                <a:spcPct val="90000"/>
              </a:lnSpc>
              <a:buFontTx/>
              <a:buChar char="•"/>
            </a:pPr>
            <a:r>
              <a:rPr lang="en-US" altLang="en-US" sz="1000" dirty="0"/>
              <a:t>On-site reviews</a:t>
            </a:r>
          </a:p>
          <a:p>
            <a:pPr eaLnBrk="1" hangingPunct="1">
              <a:lnSpc>
                <a:spcPct val="90000"/>
              </a:lnSpc>
            </a:pPr>
            <a:endParaRPr lang="en-US" altLang="en-US" sz="1000" dirty="0"/>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19</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2</a:t>
            </a:fld>
            <a:endParaRPr lang="en-US" dirty="0"/>
          </a:p>
        </p:txBody>
      </p:sp>
    </p:spTree>
    <p:extLst>
      <p:ext uri="{BB962C8B-B14F-4D97-AF65-F5344CB8AC3E}">
        <p14:creationId xmlns:p14="http://schemas.microsoft.com/office/powerpoint/2010/main" val="1403651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buFontTx/>
              <a:buChar char="•"/>
            </a:pPr>
            <a:r>
              <a:rPr lang="en-US" altLang="en-US" sz="800" dirty="0"/>
              <a:t>Public Involvement </a:t>
            </a:r>
          </a:p>
          <a:p>
            <a:pPr lvl="1" eaLnBrk="1" hangingPunct="1">
              <a:lnSpc>
                <a:spcPct val="80000"/>
              </a:lnSpc>
              <a:buFontTx/>
              <a:buChar char="•"/>
            </a:pPr>
            <a:r>
              <a:rPr lang="en-US" altLang="en-US" sz="800" dirty="0"/>
              <a:t>Senses that agencies are concerned </a:t>
            </a:r>
          </a:p>
          <a:p>
            <a:pPr lvl="1" eaLnBrk="1" hangingPunct="1">
              <a:lnSpc>
                <a:spcPct val="80000"/>
              </a:lnSpc>
              <a:buFontTx/>
              <a:buChar char="•"/>
            </a:pPr>
            <a:r>
              <a:rPr lang="en-US" altLang="en-US" sz="800" dirty="0"/>
              <a:t>Aware of agencies actions</a:t>
            </a:r>
          </a:p>
          <a:p>
            <a:pPr lvl="1" eaLnBrk="1" hangingPunct="1">
              <a:lnSpc>
                <a:spcPct val="80000"/>
              </a:lnSpc>
              <a:buFontTx/>
              <a:buChar char="•"/>
            </a:pPr>
            <a:r>
              <a:rPr lang="en-US" altLang="en-US" sz="800" dirty="0"/>
              <a:t>Identify and resolve potential issues</a:t>
            </a:r>
          </a:p>
          <a:p>
            <a:pPr lvl="1" eaLnBrk="1" hangingPunct="1">
              <a:lnSpc>
                <a:spcPct val="80000"/>
              </a:lnSpc>
              <a:buFontTx/>
              <a:buChar char="•"/>
            </a:pPr>
            <a:r>
              <a:rPr lang="en-US" altLang="en-US" sz="800" dirty="0"/>
              <a:t>Avoid harm to project’s success</a:t>
            </a:r>
          </a:p>
          <a:p>
            <a:pPr eaLnBrk="1" hangingPunct="1">
              <a:lnSpc>
                <a:spcPct val="80000"/>
              </a:lnSpc>
              <a:buFontTx/>
              <a:buChar char="•"/>
            </a:pPr>
            <a:r>
              <a:rPr lang="en-US" altLang="en-US" sz="800" dirty="0"/>
              <a:t>Trusting/respectful atmosphere</a:t>
            </a:r>
          </a:p>
          <a:p>
            <a:pPr lvl="1" eaLnBrk="1" hangingPunct="1">
              <a:lnSpc>
                <a:spcPct val="80000"/>
              </a:lnSpc>
              <a:buFontTx/>
              <a:buChar char="•"/>
            </a:pPr>
            <a:r>
              <a:rPr lang="en-US" altLang="en-US" sz="800" dirty="0"/>
              <a:t>Constitutes less grievances and issues</a:t>
            </a:r>
          </a:p>
          <a:p>
            <a:pPr lvl="1" eaLnBrk="1" hangingPunct="1">
              <a:lnSpc>
                <a:spcPct val="80000"/>
              </a:lnSpc>
              <a:buFontTx/>
              <a:buChar char="•"/>
            </a:pPr>
            <a:r>
              <a:rPr lang="en-US" altLang="en-US" sz="800" dirty="0"/>
              <a:t>May discourage complaints</a:t>
            </a:r>
          </a:p>
          <a:p>
            <a:pPr lvl="1" eaLnBrk="1" hangingPunct="1">
              <a:lnSpc>
                <a:spcPct val="80000"/>
              </a:lnSpc>
              <a:buFontTx/>
              <a:buChar char="•"/>
            </a:pPr>
            <a:r>
              <a:rPr lang="en-US" altLang="en-US" sz="800" dirty="0"/>
              <a:t>Increase public confidence that agency will properly address issues</a:t>
            </a:r>
          </a:p>
          <a:p>
            <a:pPr eaLnBrk="1" hangingPunct="1">
              <a:lnSpc>
                <a:spcPct val="80000"/>
              </a:lnSpc>
              <a:buFontTx/>
              <a:buChar char="•"/>
            </a:pPr>
            <a:r>
              <a:rPr lang="en-US" altLang="en-US" sz="800" dirty="0"/>
              <a:t>Empower the community</a:t>
            </a:r>
          </a:p>
          <a:p>
            <a:pPr lvl="1" eaLnBrk="1" hangingPunct="1">
              <a:lnSpc>
                <a:spcPct val="80000"/>
              </a:lnSpc>
              <a:buFontTx/>
              <a:buChar char="•"/>
            </a:pPr>
            <a:r>
              <a:rPr lang="en-US" altLang="en-US" sz="800" dirty="0"/>
              <a:t>Provide community a “say”</a:t>
            </a:r>
          </a:p>
          <a:p>
            <a:pPr lvl="1" eaLnBrk="1" hangingPunct="1">
              <a:lnSpc>
                <a:spcPct val="80000"/>
              </a:lnSpc>
              <a:buFontTx/>
              <a:buChar char="•"/>
            </a:pPr>
            <a:r>
              <a:rPr lang="en-US" altLang="en-US" sz="800" dirty="0"/>
              <a:t>Allows community to:</a:t>
            </a:r>
          </a:p>
          <a:p>
            <a:pPr lvl="2" eaLnBrk="1" hangingPunct="1">
              <a:lnSpc>
                <a:spcPct val="80000"/>
              </a:lnSpc>
              <a:buFontTx/>
              <a:buChar char="•"/>
            </a:pPr>
            <a:r>
              <a:rPr lang="en-US" altLang="en-US" sz="800" dirty="0"/>
              <a:t>Speak</a:t>
            </a:r>
          </a:p>
          <a:p>
            <a:pPr lvl="2" eaLnBrk="1" hangingPunct="1">
              <a:lnSpc>
                <a:spcPct val="80000"/>
              </a:lnSpc>
              <a:buFontTx/>
              <a:buChar char="•"/>
            </a:pPr>
            <a:r>
              <a:rPr lang="en-US" altLang="en-US" sz="800" dirty="0"/>
              <a:t>Raise issues</a:t>
            </a:r>
          </a:p>
          <a:p>
            <a:pPr lvl="2" eaLnBrk="1" hangingPunct="1">
              <a:lnSpc>
                <a:spcPct val="80000"/>
              </a:lnSpc>
              <a:buFontTx/>
              <a:buChar char="•"/>
            </a:pPr>
            <a:r>
              <a:rPr lang="en-US" altLang="en-US" sz="800" dirty="0"/>
              <a:t>Have questions answered</a:t>
            </a:r>
          </a:p>
          <a:p>
            <a:pPr eaLnBrk="1" hangingPunct="1">
              <a:lnSpc>
                <a:spcPct val="80000"/>
              </a:lnSpc>
              <a:buFontTx/>
              <a:buChar char="•"/>
            </a:pPr>
            <a:r>
              <a:rPr lang="en-US" altLang="en-US" sz="800" dirty="0"/>
              <a:t>Two way line of communication</a:t>
            </a:r>
          </a:p>
          <a:p>
            <a:pPr lvl="1" eaLnBrk="1" hangingPunct="1">
              <a:lnSpc>
                <a:spcPct val="80000"/>
              </a:lnSpc>
              <a:buFontTx/>
              <a:buChar char="•"/>
            </a:pPr>
            <a:r>
              <a:rPr lang="en-US" altLang="en-US" sz="800" dirty="0"/>
              <a:t>Demonstrates caring and responsibilities</a:t>
            </a:r>
          </a:p>
          <a:p>
            <a:pPr lvl="1" eaLnBrk="1" hangingPunct="1">
              <a:lnSpc>
                <a:spcPct val="80000"/>
              </a:lnSpc>
              <a:buFontTx/>
              <a:buChar char="•"/>
            </a:pPr>
            <a:r>
              <a:rPr lang="en-US" altLang="en-US" sz="800" dirty="0"/>
              <a:t>Public can express concerns and contributes ideas</a:t>
            </a:r>
          </a:p>
          <a:p>
            <a:pPr lvl="1" eaLnBrk="1" hangingPunct="1">
              <a:lnSpc>
                <a:spcPct val="80000"/>
              </a:lnSpc>
              <a:buFontTx/>
              <a:buChar char="•"/>
            </a:pPr>
            <a:r>
              <a:rPr lang="en-US" altLang="en-US" sz="800" dirty="0"/>
              <a:t>Increases opportunities to solve issues early</a:t>
            </a:r>
          </a:p>
          <a:p>
            <a:pPr lvl="1" eaLnBrk="1" hangingPunct="1">
              <a:lnSpc>
                <a:spcPct val="80000"/>
              </a:lnSpc>
              <a:buFontTx/>
              <a:buChar char="•"/>
            </a:pPr>
            <a:r>
              <a:rPr lang="en-US" altLang="en-US" sz="800" dirty="0"/>
              <a:t>Agencies are more aware of issues and concerns</a:t>
            </a:r>
          </a:p>
          <a:p>
            <a:pPr eaLnBrk="1" hangingPunct="1">
              <a:lnSpc>
                <a:spcPct val="80000"/>
              </a:lnSpc>
              <a:buFontTx/>
              <a:buChar char="•"/>
            </a:pPr>
            <a:r>
              <a:rPr lang="en-US" altLang="en-US" sz="800" dirty="0"/>
              <a:t>Periodic reviews and evaluations</a:t>
            </a:r>
          </a:p>
          <a:p>
            <a:pPr lvl="1" eaLnBrk="1" hangingPunct="1">
              <a:lnSpc>
                <a:spcPct val="80000"/>
              </a:lnSpc>
              <a:buFontTx/>
              <a:buChar char="•"/>
            </a:pPr>
            <a:r>
              <a:rPr lang="en-US" altLang="en-US" sz="800" dirty="0"/>
              <a:t>Creates positive positioning to identify and address issues</a:t>
            </a:r>
          </a:p>
          <a:p>
            <a:pPr lvl="1" eaLnBrk="1" hangingPunct="1">
              <a:lnSpc>
                <a:spcPct val="80000"/>
              </a:lnSpc>
              <a:buFontTx/>
              <a:buChar char="•"/>
            </a:pPr>
            <a:r>
              <a:rPr lang="en-US" altLang="en-US" sz="800" dirty="0"/>
              <a:t>Reduce time between discovery and solution development</a:t>
            </a:r>
          </a:p>
          <a:p>
            <a:pPr eaLnBrk="1" hangingPunct="1">
              <a:lnSpc>
                <a:spcPct val="80000"/>
              </a:lnSpc>
              <a:buFontTx/>
              <a:buChar char="•"/>
            </a:pPr>
            <a:r>
              <a:rPr lang="en-US" altLang="en-US" sz="800" dirty="0"/>
              <a:t>Accurate documentation</a:t>
            </a:r>
          </a:p>
          <a:p>
            <a:pPr lvl="1" eaLnBrk="1" hangingPunct="1">
              <a:lnSpc>
                <a:spcPct val="80000"/>
              </a:lnSpc>
              <a:buFontTx/>
              <a:buChar char="•"/>
            </a:pPr>
            <a:r>
              <a:rPr lang="en-US" altLang="en-US" sz="800" dirty="0"/>
              <a:t>Always document issue</a:t>
            </a:r>
          </a:p>
          <a:p>
            <a:pPr lvl="1" eaLnBrk="1" hangingPunct="1">
              <a:lnSpc>
                <a:spcPct val="80000"/>
              </a:lnSpc>
              <a:buFontTx/>
              <a:buChar char="•"/>
            </a:pPr>
            <a:r>
              <a:rPr lang="en-US" altLang="en-US" sz="800" dirty="0"/>
              <a:t>Document plans to correct issues or complaints</a:t>
            </a:r>
          </a:p>
          <a:p>
            <a:pPr eaLnBrk="1" hangingPunct="1">
              <a:lnSpc>
                <a:spcPct val="80000"/>
              </a:lnSpc>
              <a:buFontTx/>
              <a:buChar char="•"/>
            </a:pPr>
            <a:r>
              <a:rPr lang="en-US" altLang="en-US" sz="800" dirty="0"/>
              <a:t>Training</a:t>
            </a:r>
          </a:p>
          <a:p>
            <a:pPr lvl="1" eaLnBrk="1" hangingPunct="1">
              <a:lnSpc>
                <a:spcPct val="80000"/>
              </a:lnSpc>
              <a:buFontTx/>
              <a:buChar char="•"/>
            </a:pPr>
            <a:r>
              <a:rPr lang="en-US" altLang="en-US" sz="800" dirty="0"/>
              <a:t>Increases awareness vs. ignorance</a:t>
            </a:r>
          </a:p>
          <a:p>
            <a:pPr lvl="1" eaLnBrk="1" hangingPunct="1">
              <a:lnSpc>
                <a:spcPct val="80000"/>
              </a:lnSpc>
              <a:buFontTx/>
              <a:buChar char="•"/>
            </a:pPr>
            <a:r>
              <a:rPr lang="en-US" altLang="en-US" sz="800" dirty="0"/>
              <a:t>Increases fairness vs. discrimination</a:t>
            </a:r>
          </a:p>
          <a:p>
            <a:pPr lvl="1" eaLnBrk="1" hangingPunct="1">
              <a:lnSpc>
                <a:spcPct val="80000"/>
              </a:lnSpc>
              <a:buFontTx/>
              <a:buChar char="•"/>
            </a:pPr>
            <a:r>
              <a:rPr lang="en-US" altLang="en-US" sz="800" dirty="0"/>
              <a:t>Act as important mitigation measure</a:t>
            </a:r>
          </a:p>
          <a:p>
            <a:pPr lvl="1" eaLnBrk="1" hangingPunct="1">
              <a:lnSpc>
                <a:spcPct val="80000"/>
              </a:lnSpc>
              <a:buFontTx/>
              <a:buChar char="•"/>
            </a:pPr>
            <a:r>
              <a:rPr lang="en-US" altLang="en-US" sz="800" dirty="0"/>
              <a:t>Highlights discrimination vs. compliance </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20</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21</a:t>
            </a:fld>
            <a:endParaRPr lang="en-US" dirty="0"/>
          </a:p>
        </p:txBody>
      </p:sp>
    </p:spTree>
    <p:extLst>
      <p:ext uri="{BB962C8B-B14F-4D97-AF65-F5344CB8AC3E}">
        <p14:creationId xmlns:p14="http://schemas.microsoft.com/office/powerpoint/2010/main" val="113655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22</a:t>
            </a:fld>
            <a:endParaRPr lang="en-US" dirty="0"/>
          </a:p>
        </p:txBody>
      </p:sp>
    </p:spTree>
    <p:extLst>
      <p:ext uri="{BB962C8B-B14F-4D97-AF65-F5344CB8AC3E}">
        <p14:creationId xmlns:p14="http://schemas.microsoft.com/office/powerpoint/2010/main" val="427455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3</a:t>
            </a:fld>
            <a:endParaRPr lang="en-US" dirty="0"/>
          </a:p>
        </p:txBody>
      </p:sp>
    </p:spTree>
    <p:extLst>
      <p:ext uri="{BB962C8B-B14F-4D97-AF65-F5344CB8AC3E}">
        <p14:creationId xmlns:p14="http://schemas.microsoft.com/office/powerpoint/2010/main" val="1403651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 compliance is a complaint based law.</a:t>
            </a:r>
          </a:p>
          <a:p>
            <a:r>
              <a:rPr lang="en-US" dirty="0"/>
              <a:t>However, the Act requires that entities</a:t>
            </a:r>
            <a:r>
              <a:rPr lang="en-US" baseline="0" dirty="0"/>
              <a:t> work towards ensuring compliance.</a:t>
            </a:r>
          </a:p>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4</a:t>
            </a:fld>
            <a:endParaRPr lang="en-US" dirty="0"/>
          </a:p>
        </p:txBody>
      </p:sp>
    </p:spTree>
    <p:extLst>
      <p:ext uri="{BB962C8B-B14F-4D97-AF65-F5344CB8AC3E}">
        <p14:creationId xmlns:p14="http://schemas.microsoft.com/office/powerpoint/2010/main" val="23448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5</a:t>
            </a:fld>
            <a:endParaRPr lang="en-US" dirty="0"/>
          </a:p>
        </p:txBody>
      </p:sp>
    </p:spTree>
    <p:extLst>
      <p:ext uri="{BB962C8B-B14F-4D97-AF65-F5344CB8AC3E}">
        <p14:creationId xmlns:p14="http://schemas.microsoft.com/office/powerpoint/2010/main" val="262788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6</a:t>
            </a:fld>
            <a:endParaRPr lang="en-US" dirty="0"/>
          </a:p>
        </p:txBody>
      </p:sp>
    </p:spTree>
    <p:extLst>
      <p:ext uri="{BB962C8B-B14F-4D97-AF65-F5344CB8AC3E}">
        <p14:creationId xmlns:p14="http://schemas.microsoft.com/office/powerpoint/2010/main" val="3692451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7</a:t>
            </a:fld>
            <a:endParaRPr lang="en-US" dirty="0"/>
          </a:p>
        </p:txBody>
      </p:sp>
    </p:spTree>
    <p:extLst>
      <p:ext uri="{BB962C8B-B14F-4D97-AF65-F5344CB8AC3E}">
        <p14:creationId xmlns:p14="http://schemas.microsoft.com/office/powerpoint/2010/main" val="90737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ADA Policy </a:t>
            </a:r>
            <a:r>
              <a:rPr lang="en-US" dirty="0"/>
              <a:t>is different from the ADA Transition</a:t>
            </a:r>
            <a:r>
              <a:rPr lang="en-US" baseline="0" dirty="0"/>
              <a:t> Plan</a:t>
            </a:r>
          </a:p>
          <a:p>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8</a:t>
            </a:fld>
            <a:endParaRPr lang="en-US" dirty="0"/>
          </a:p>
        </p:txBody>
      </p:sp>
    </p:spTree>
    <p:extLst>
      <p:ext uri="{BB962C8B-B14F-4D97-AF65-F5344CB8AC3E}">
        <p14:creationId xmlns:p14="http://schemas.microsoft.com/office/powerpoint/2010/main" val="30882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WE ARE ALL TEMPORARILY ABLE-BODIED.</a:t>
            </a:r>
            <a:endParaRPr lang="en-US" dirty="0"/>
          </a:p>
        </p:txBody>
      </p:sp>
      <p:sp>
        <p:nvSpPr>
          <p:cNvPr id="4" name="Slide Number Placeholder 3"/>
          <p:cNvSpPr>
            <a:spLocks noGrp="1"/>
          </p:cNvSpPr>
          <p:nvPr>
            <p:ph type="sldNum" sz="quarter" idx="10"/>
          </p:nvPr>
        </p:nvSpPr>
        <p:spPr/>
        <p:txBody>
          <a:bodyPr/>
          <a:lstStyle/>
          <a:p>
            <a:fld id="{B3D30534-B5F6-409E-B8D2-C35D69C4398F}" type="slidenum">
              <a:rPr lang="en-US" smtClean="0"/>
              <a:t>9</a:t>
            </a:fld>
            <a:endParaRPr lang="en-US" dirty="0"/>
          </a:p>
        </p:txBody>
      </p:sp>
    </p:spTree>
    <p:extLst>
      <p:ext uri="{BB962C8B-B14F-4D97-AF65-F5344CB8AC3E}">
        <p14:creationId xmlns:p14="http://schemas.microsoft.com/office/powerpoint/2010/main" val="106027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039F3C-1AF7-42AD-BDE2-E9FF137FD0E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669DFC-958E-4862-87DF-42DBEBB345B2}" type="datetimeFigureOut">
              <a:rPr lang="en-US" smtClean="0"/>
              <a:t>4/26/2022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039F3C-1AF7-42AD-BDE2-E9FF137FD0EE}"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5669DFC-958E-4862-87DF-42DBEBB345B2}" type="datetimeFigureOut">
              <a:rPr lang="en-US" smtClean="0"/>
              <a:t>4/26/2022</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0039F3C-1AF7-42AD-BDE2-E9FF137FD0E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harles.Trujillo@state.nm.u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Isabel.Benavidez@state.nm.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da.gov/pcatoolkit/chap2toolkit.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84518"/>
            <a:ext cx="7772400" cy="2087282"/>
          </a:xfrm>
        </p:spPr>
        <p:txBody>
          <a:bodyPr>
            <a:noAutofit/>
          </a:bodyPr>
          <a:lstStyle/>
          <a:p>
            <a:pPr algn="ctr"/>
            <a:r>
              <a:rPr lang="en-US" sz="3200" dirty="0">
                <a:solidFill>
                  <a:schemeClr val="accent1"/>
                </a:solidFill>
              </a:rPr>
              <a:t>Federal Civil Rights Requirements</a:t>
            </a:r>
            <a:br>
              <a:rPr lang="en-US" sz="3200" dirty="0">
                <a:solidFill>
                  <a:schemeClr val="accent1"/>
                </a:solidFill>
              </a:rPr>
            </a:br>
            <a:r>
              <a:rPr lang="en-US" sz="3200" dirty="0">
                <a:solidFill>
                  <a:schemeClr val="accent1"/>
                </a:solidFill>
              </a:rPr>
              <a:t>for Local Public Agencies</a:t>
            </a:r>
            <a:br>
              <a:rPr lang="en-US" sz="3200" dirty="0">
                <a:solidFill>
                  <a:schemeClr val="accent1"/>
                </a:solidFill>
              </a:rPr>
            </a:br>
            <a:r>
              <a:rPr lang="en-US" sz="3200" dirty="0">
                <a:solidFill>
                  <a:schemeClr val="accent1"/>
                </a:solidFill>
              </a:rPr>
              <a:t>(LPA’S)</a:t>
            </a:r>
          </a:p>
        </p:txBody>
      </p:sp>
      <p:sp>
        <p:nvSpPr>
          <p:cNvPr id="3" name="Subtitle 2"/>
          <p:cNvSpPr>
            <a:spLocks noGrp="1"/>
          </p:cNvSpPr>
          <p:nvPr>
            <p:ph type="subTitle" idx="1"/>
          </p:nvPr>
        </p:nvSpPr>
        <p:spPr>
          <a:xfrm>
            <a:off x="722376" y="3685032"/>
            <a:ext cx="7772400" cy="2639568"/>
          </a:xfrm>
        </p:spPr>
        <p:txBody>
          <a:bodyPr>
            <a:normAutofit lnSpcReduction="10000"/>
          </a:bodyPr>
          <a:lstStyle/>
          <a:p>
            <a:r>
              <a:rPr lang="en-US" sz="3200" dirty="0"/>
              <a:t>NERTPO</a:t>
            </a:r>
          </a:p>
          <a:p>
            <a:endParaRPr lang="en-US" dirty="0"/>
          </a:p>
          <a:p>
            <a:endParaRPr lang="en-US" dirty="0"/>
          </a:p>
          <a:p>
            <a:endParaRPr lang="en-US" dirty="0"/>
          </a:p>
          <a:p>
            <a:endParaRPr lang="en-US" dirty="0"/>
          </a:p>
          <a:p>
            <a:endParaRPr lang="en-US" dirty="0"/>
          </a:p>
          <a:p>
            <a:r>
              <a:rPr lang="en-US" dirty="0"/>
              <a:t>April 27, 2022</a:t>
            </a:r>
          </a:p>
          <a:p>
            <a:r>
              <a:rPr lang="en-US" dirty="0"/>
              <a:t>Construction and Civil Rights Bureau</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685032"/>
            <a:ext cx="2057400" cy="228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68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2298" y="381000"/>
            <a:ext cx="8183880" cy="1051560"/>
          </a:xfrm>
        </p:spPr>
        <p:txBody>
          <a:bodyPr>
            <a:normAutofit/>
          </a:bodyPr>
          <a:lstStyle/>
          <a:p>
            <a:pPr algn="ctr"/>
            <a:r>
              <a:rPr lang="en-US" altLang="en-US" sz="2800" dirty="0"/>
              <a:t>Title VI of the Civil Rights Act of 1964</a:t>
            </a:r>
            <a:endParaRPr lang="en-US" sz="2800" dirty="0"/>
          </a:p>
        </p:txBody>
      </p:sp>
      <p:sp>
        <p:nvSpPr>
          <p:cNvPr id="5" name="Content Placeholder 4"/>
          <p:cNvSpPr>
            <a:spLocks noGrp="1"/>
          </p:cNvSpPr>
          <p:nvPr>
            <p:ph idx="1"/>
          </p:nvPr>
        </p:nvSpPr>
        <p:spPr>
          <a:xfrm>
            <a:off x="457200" y="1447800"/>
            <a:ext cx="8183880" cy="4797552"/>
          </a:xfrm>
        </p:spPr>
        <p:txBody>
          <a:bodyPr/>
          <a:lstStyle/>
          <a:p>
            <a:pPr>
              <a:buNone/>
            </a:pPr>
            <a:endParaRPr lang="en-US" altLang="en-US" sz="2400" dirty="0"/>
          </a:p>
          <a:p>
            <a:pPr>
              <a:buNone/>
            </a:pPr>
            <a:r>
              <a:rPr lang="en-US" altLang="en-US" sz="2400" dirty="0"/>
              <a:t>“No person in the United States shall, on the ground of race, color, or national origin, be excluded from participation in, be denied the benefits of, or be subjected to discrimination under any program or activity receiving Federal financial assistance.”</a:t>
            </a:r>
          </a:p>
          <a:p>
            <a:pPr>
              <a:buNone/>
            </a:pPr>
            <a:endParaRPr lang="en-US" altLang="en-US" sz="2400" dirty="0"/>
          </a:p>
          <a:p>
            <a:pPr algn="ctr">
              <a:spcBef>
                <a:spcPts val="0"/>
              </a:spcBef>
              <a:buNone/>
            </a:pPr>
            <a:r>
              <a:rPr lang="en-US" altLang="en-US" sz="2000" i="1" dirty="0"/>
              <a:t>(Pub. L. 88-352, Title VI, § 601, July 2, 1964, 78 Stat. 252.)</a:t>
            </a:r>
          </a:p>
          <a:p>
            <a:pPr algn="ctr">
              <a:buNone/>
            </a:pPr>
            <a:endParaRPr lang="en-US" altLang="en-US" sz="1800" i="1" dirty="0"/>
          </a:p>
          <a:p>
            <a:endParaRPr lang="en-US" dirty="0"/>
          </a:p>
          <a:p>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5105400"/>
            <a:ext cx="3276600"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58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Other Relevant Title VI Information</a:t>
            </a:r>
            <a:endParaRPr lang="en-US" dirty="0"/>
          </a:p>
        </p:txBody>
      </p:sp>
      <p:sp>
        <p:nvSpPr>
          <p:cNvPr id="5" name="Content Placeholder 4"/>
          <p:cNvSpPr>
            <a:spLocks noGrp="1"/>
          </p:cNvSpPr>
          <p:nvPr>
            <p:ph idx="1"/>
          </p:nvPr>
        </p:nvSpPr>
        <p:spPr>
          <a:xfrm>
            <a:off x="457200" y="2057400"/>
            <a:ext cx="8183880" cy="4187952"/>
          </a:xfrm>
        </p:spPr>
        <p:txBody>
          <a:bodyPr/>
          <a:lstStyle/>
          <a:p>
            <a:pPr>
              <a:lnSpc>
                <a:spcPct val="90000"/>
              </a:lnSpc>
            </a:pPr>
            <a:r>
              <a:rPr lang="en-US" altLang="en-US" sz="2400" dirty="0"/>
              <a:t>Restoration Act of 1987</a:t>
            </a:r>
          </a:p>
          <a:p>
            <a:pPr lvl="1">
              <a:lnSpc>
                <a:spcPct val="90000"/>
              </a:lnSpc>
            </a:pPr>
            <a:r>
              <a:rPr lang="en-US" altLang="en-US" sz="2000" dirty="0"/>
              <a:t>Includes Statutes and Guidelines Not Previously Covered</a:t>
            </a:r>
          </a:p>
          <a:p>
            <a:pPr marL="347472" lvl="1" indent="0">
              <a:lnSpc>
                <a:spcPct val="90000"/>
              </a:lnSpc>
              <a:buNone/>
            </a:pPr>
            <a:endParaRPr lang="en-US" altLang="en-US" sz="2000" dirty="0"/>
          </a:p>
          <a:p>
            <a:pPr>
              <a:lnSpc>
                <a:spcPct val="90000"/>
              </a:lnSpc>
            </a:pPr>
            <a:r>
              <a:rPr lang="en-US" altLang="en-US" sz="2400" dirty="0"/>
              <a:t>Two Executive Orders</a:t>
            </a:r>
          </a:p>
          <a:p>
            <a:pPr lvl="1">
              <a:lnSpc>
                <a:spcPct val="90000"/>
              </a:lnSpc>
            </a:pPr>
            <a:r>
              <a:rPr lang="en-US" altLang="en-US" sz="2000" dirty="0"/>
              <a:t>Environmental Justice (EO 12898)</a:t>
            </a:r>
          </a:p>
          <a:p>
            <a:pPr lvl="1">
              <a:lnSpc>
                <a:spcPct val="90000"/>
              </a:lnSpc>
            </a:pPr>
            <a:r>
              <a:rPr lang="en-US" altLang="en-US" sz="2000" dirty="0"/>
              <a:t>Limited English Proficiency (EO 13166)</a:t>
            </a:r>
          </a:p>
          <a:p>
            <a:pPr marL="347472" lvl="1" indent="0">
              <a:lnSpc>
                <a:spcPct val="90000"/>
              </a:lnSpc>
              <a:buNone/>
            </a:pPr>
            <a:endParaRPr lang="en-US" altLang="en-US" dirty="0"/>
          </a:p>
          <a:p>
            <a:pPr>
              <a:lnSpc>
                <a:spcPct val="90000"/>
              </a:lnSpc>
            </a:pPr>
            <a:r>
              <a:rPr lang="en-US" altLang="en-US" sz="2400" dirty="0"/>
              <a:t>Protected groups must have meaningful access to programs and activities</a:t>
            </a:r>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54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a:bodyPr>
          <a:lstStyle/>
          <a:p>
            <a:pPr algn="ctr"/>
            <a:r>
              <a:rPr lang="en-US" altLang="en-US" dirty="0"/>
              <a:t>Title VI Plan for LPAs</a:t>
            </a:r>
            <a:endParaRPr lang="en-US" dirty="0"/>
          </a:p>
        </p:txBody>
      </p:sp>
      <p:sp>
        <p:nvSpPr>
          <p:cNvPr id="5" name="Content Placeholder 4"/>
          <p:cNvSpPr>
            <a:spLocks noGrp="1"/>
          </p:cNvSpPr>
          <p:nvPr>
            <p:ph idx="1"/>
          </p:nvPr>
        </p:nvSpPr>
        <p:spPr>
          <a:xfrm>
            <a:off x="457200" y="1524000"/>
            <a:ext cx="8183880" cy="4721352"/>
          </a:xfrm>
        </p:spPr>
        <p:txBody>
          <a:bodyPr/>
          <a:lstStyle/>
          <a:p>
            <a:pPr>
              <a:buClr>
                <a:srgbClr val="F07F09"/>
              </a:buClr>
              <a:defRPr/>
            </a:pPr>
            <a:endParaRPr lang="en-US" sz="2400" dirty="0">
              <a:solidFill>
                <a:prstClr val="black"/>
              </a:solidFill>
            </a:endParaRPr>
          </a:p>
          <a:p>
            <a:pPr>
              <a:buClr>
                <a:srgbClr val="F07F09"/>
              </a:buClr>
              <a:defRPr/>
            </a:pPr>
            <a:r>
              <a:rPr lang="en-US" sz="2400" dirty="0">
                <a:solidFill>
                  <a:prstClr val="black"/>
                </a:solidFill>
              </a:rPr>
              <a:t>LPAs receiving federal funds from NMDOT are referred to as subrecipients;</a:t>
            </a:r>
          </a:p>
          <a:p>
            <a:pPr>
              <a:buClr>
                <a:srgbClr val="F07F09"/>
              </a:buClr>
              <a:defRPr/>
            </a:pPr>
            <a:r>
              <a:rPr lang="en-US" sz="2400" dirty="0">
                <a:solidFill>
                  <a:prstClr val="black"/>
                </a:solidFill>
              </a:rPr>
              <a:t>Subrecipients receiving federal funding are required to establish a Title VI Program through Title VI Plan 23 CFR 200.9(b)(7);</a:t>
            </a:r>
          </a:p>
          <a:p>
            <a:pPr>
              <a:buClr>
                <a:srgbClr val="F07F09"/>
              </a:buClr>
              <a:defRPr/>
            </a:pPr>
            <a:r>
              <a:rPr lang="en-US" sz="2400" dirty="0">
                <a:solidFill>
                  <a:prstClr val="black"/>
                </a:solidFill>
              </a:rPr>
              <a:t>Purpose of Title VI Plan/Program: </a:t>
            </a:r>
          </a:p>
          <a:p>
            <a:pPr lvl="1">
              <a:buClr>
                <a:srgbClr val="F07F09"/>
              </a:buClr>
              <a:defRPr/>
            </a:pPr>
            <a:r>
              <a:rPr lang="en-US" dirty="0">
                <a:solidFill>
                  <a:prstClr val="black"/>
                </a:solidFill>
              </a:rPr>
              <a:t>Prohibit discrimination and ensure non-discrimination through policies and procedures.</a:t>
            </a:r>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860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Autofit/>
          </a:bodyPr>
          <a:lstStyle/>
          <a:p>
            <a:pPr algn="ctr"/>
            <a:r>
              <a:rPr lang="en-US" altLang="en-US" sz="3200" dirty="0"/>
              <a:t>What You Need to Know </a:t>
            </a:r>
            <a:br>
              <a:rPr lang="en-US" altLang="en-US" sz="3200" dirty="0"/>
            </a:br>
            <a:r>
              <a:rPr lang="en-US" altLang="en-US" sz="3200" dirty="0"/>
              <a:t>for Title VI Compliance</a:t>
            </a:r>
            <a:endParaRPr lang="en-US" sz="3200" dirty="0"/>
          </a:p>
        </p:txBody>
      </p:sp>
      <p:sp>
        <p:nvSpPr>
          <p:cNvPr id="5" name="Content Placeholder 4"/>
          <p:cNvSpPr>
            <a:spLocks noGrp="1"/>
          </p:cNvSpPr>
          <p:nvPr>
            <p:ph idx="1"/>
          </p:nvPr>
        </p:nvSpPr>
        <p:spPr>
          <a:xfrm>
            <a:off x="457200" y="2057400"/>
            <a:ext cx="8183880" cy="4187952"/>
          </a:xfrm>
        </p:spPr>
        <p:txBody>
          <a:bodyPr/>
          <a:lstStyle/>
          <a:p>
            <a:pPr lvl="1"/>
            <a:r>
              <a:rPr lang="en-US" altLang="en-US" sz="2100" b="1" dirty="0"/>
              <a:t>Develop policies and procedures to assure non-discrimination practices, and monitor for compliance</a:t>
            </a:r>
          </a:p>
          <a:p>
            <a:pPr lvl="2"/>
            <a:r>
              <a:rPr lang="en-US" altLang="en-US" sz="2000" dirty="0"/>
              <a:t>Complaint handling process</a:t>
            </a:r>
          </a:p>
          <a:p>
            <a:pPr lvl="2"/>
            <a:r>
              <a:rPr lang="en-US" altLang="en-US" sz="2000" dirty="0"/>
              <a:t>Compliance assurance </a:t>
            </a:r>
          </a:p>
          <a:p>
            <a:pPr lvl="2"/>
            <a:r>
              <a:rPr lang="en-US" altLang="en-US" sz="2000" dirty="0"/>
              <a:t>Training</a:t>
            </a:r>
          </a:p>
          <a:p>
            <a:pPr lvl="2"/>
            <a:r>
              <a:rPr lang="en-US" altLang="en-US" sz="2000" dirty="0"/>
              <a:t>Community Outreach and Education</a:t>
            </a:r>
          </a:p>
          <a:p>
            <a:pPr lvl="2"/>
            <a:r>
              <a:rPr lang="en-US" altLang="en-US" sz="2000" dirty="0"/>
              <a:t>Data Collection</a:t>
            </a:r>
          </a:p>
          <a:p>
            <a:pPr lvl="2"/>
            <a:r>
              <a:rPr lang="en-US" altLang="en-US" sz="2000" dirty="0"/>
              <a:t>Documentation</a:t>
            </a:r>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6512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What is the Objective of Title VI?</a:t>
            </a:r>
            <a:endParaRPr lang="en-US" dirty="0"/>
          </a:p>
        </p:txBody>
      </p:sp>
      <p:sp>
        <p:nvSpPr>
          <p:cNvPr id="5" name="Content Placeholder 4"/>
          <p:cNvSpPr>
            <a:spLocks noGrp="1"/>
          </p:cNvSpPr>
          <p:nvPr>
            <p:ph idx="1"/>
          </p:nvPr>
        </p:nvSpPr>
        <p:spPr>
          <a:xfrm>
            <a:off x="457200" y="2057400"/>
            <a:ext cx="8183880" cy="4187952"/>
          </a:xfrm>
        </p:spPr>
        <p:txBody>
          <a:bodyPr/>
          <a:lstStyle/>
          <a:p>
            <a:r>
              <a:rPr lang="en-US" altLang="en-US" dirty="0"/>
              <a:t>Program/activity benefits and services are fair and made available to everyone</a:t>
            </a:r>
          </a:p>
          <a:p>
            <a:r>
              <a:rPr lang="en-US" altLang="en-US" dirty="0"/>
              <a:t>Program/activity location will not deny access</a:t>
            </a:r>
          </a:p>
          <a:p>
            <a:r>
              <a:rPr lang="en-US" altLang="en-US" dirty="0"/>
              <a:t>Prevent, identify, correct discriminatory adverse impacts</a:t>
            </a:r>
          </a:p>
          <a:p>
            <a:pPr>
              <a:buNone/>
            </a:pPr>
            <a:endParaRPr lang="en-US" altLang="en-US" dirty="0"/>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059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Procedures for Title VI Compliance</a:t>
            </a:r>
            <a:endParaRPr lang="en-US" dirty="0"/>
          </a:p>
        </p:txBody>
      </p:sp>
      <p:sp>
        <p:nvSpPr>
          <p:cNvPr id="5" name="Content Placeholder 4"/>
          <p:cNvSpPr>
            <a:spLocks noGrp="1"/>
          </p:cNvSpPr>
          <p:nvPr>
            <p:ph idx="1"/>
          </p:nvPr>
        </p:nvSpPr>
        <p:spPr>
          <a:xfrm>
            <a:off x="457200" y="2057400"/>
            <a:ext cx="8183880" cy="4187952"/>
          </a:xfrm>
        </p:spPr>
        <p:txBody>
          <a:bodyPr/>
          <a:lstStyle/>
          <a:p>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85800" y="1762390"/>
            <a:ext cx="8001000" cy="3333220"/>
          </a:xfrm>
          <a:prstGeom prst="rect">
            <a:avLst/>
          </a:prstGeom>
        </p:spPr>
        <p:txBody>
          <a:bodyPr wrap="square">
            <a:spAutoFit/>
          </a:bodyPr>
          <a:lstStyle/>
          <a:p>
            <a:pPr marL="342900" indent="-342900">
              <a:lnSpc>
                <a:spcPct val="90000"/>
              </a:lnSpc>
              <a:buClr>
                <a:schemeClr val="accent1"/>
              </a:buClr>
              <a:buFont typeface="Arial" panose="020B0604020202020204" pitchFamily="34" charset="0"/>
              <a:buChar char="•"/>
            </a:pPr>
            <a:r>
              <a:rPr lang="en-US" altLang="en-US" sz="2400" dirty="0"/>
              <a:t>Must define proactive and reactive measures:</a:t>
            </a:r>
          </a:p>
          <a:p>
            <a:pPr>
              <a:lnSpc>
                <a:spcPct val="90000"/>
              </a:lnSpc>
              <a:buClr>
                <a:schemeClr val="accent1"/>
              </a:buClr>
            </a:pPr>
            <a:endParaRPr lang="en-US" altLang="en-US" sz="2400" dirty="0"/>
          </a:p>
          <a:p>
            <a:pPr marL="800100" lvl="1" indent="-342900">
              <a:lnSpc>
                <a:spcPct val="90000"/>
              </a:lnSpc>
              <a:buClr>
                <a:schemeClr val="accent1"/>
              </a:buClr>
              <a:buFont typeface="Courier New" panose="02070309020205020404" pitchFamily="49" charset="0"/>
              <a:buChar char="o"/>
            </a:pPr>
            <a:r>
              <a:rPr lang="en-US" altLang="en-US" sz="2400" dirty="0"/>
              <a:t>Encourage minority participation in planning committees;</a:t>
            </a:r>
          </a:p>
          <a:p>
            <a:pPr marL="800100" lvl="1" indent="-342900">
              <a:lnSpc>
                <a:spcPct val="90000"/>
              </a:lnSpc>
              <a:buClr>
                <a:schemeClr val="accent1"/>
              </a:buClr>
              <a:buFont typeface="Courier New" panose="02070309020205020404" pitchFamily="49" charset="0"/>
              <a:buChar char="o"/>
            </a:pPr>
            <a:r>
              <a:rPr lang="en-US" altLang="en-US" sz="2400" dirty="0"/>
              <a:t>Provide information in other language(s) when needed;</a:t>
            </a:r>
          </a:p>
          <a:p>
            <a:pPr marL="800100" lvl="1" indent="-342900">
              <a:lnSpc>
                <a:spcPct val="90000"/>
              </a:lnSpc>
              <a:buClr>
                <a:schemeClr val="accent1"/>
              </a:buClr>
              <a:buFont typeface="Courier New" panose="02070309020205020404" pitchFamily="49" charset="0"/>
              <a:buChar char="o"/>
            </a:pPr>
            <a:r>
              <a:rPr lang="en-US" altLang="en-US" sz="2400" dirty="0"/>
              <a:t>Notify population about applicable programs;</a:t>
            </a:r>
          </a:p>
          <a:p>
            <a:pPr marL="800100" lvl="1" indent="-342900">
              <a:lnSpc>
                <a:spcPct val="90000"/>
              </a:lnSpc>
              <a:buClr>
                <a:schemeClr val="accent1"/>
              </a:buClr>
              <a:buFont typeface="Courier New" panose="02070309020205020404" pitchFamily="49" charset="0"/>
              <a:buChar char="o"/>
            </a:pPr>
            <a:r>
              <a:rPr lang="en-US" altLang="en-US" sz="2400" dirty="0"/>
              <a:t>Require assurances for non-discrimination in purchasing of services</a:t>
            </a:r>
          </a:p>
          <a:p>
            <a:pPr lvl="1">
              <a:lnSpc>
                <a:spcPct val="90000"/>
              </a:lnSpc>
            </a:pPr>
            <a:endParaRPr lang="en-US" altLang="en-US" dirty="0"/>
          </a:p>
        </p:txBody>
      </p:sp>
    </p:spTree>
    <p:extLst>
      <p:ext uri="{BB962C8B-B14F-4D97-AF65-F5344CB8AC3E}">
        <p14:creationId xmlns:p14="http://schemas.microsoft.com/office/powerpoint/2010/main" val="230764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Subrecipient Title VI Responsibilities</a:t>
            </a:r>
            <a:endParaRPr lang="en-US" dirty="0"/>
          </a:p>
        </p:txBody>
      </p:sp>
      <p:sp>
        <p:nvSpPr>
          <p:cNvPr id="5" name="Content Placeholder 4"/>
          <p:cNvSpPr>
            <a:spLocks noGrp="1"/>
          </p:cNvSpPr>
          <p:nvPr>
            <p:ph idx="1"/>
          </p:nvPr>
        </p:nvSpPr>
        <p:spPr>
          <a:xfrm>
            <a:off x="457200" y="1393320"/>
            <a:ext cx="8183880" cy="4797552"/>
          </a:xfrm>
        </p:spPr>
        <p:txBody>
          <a:bodyPr/>
          <a:lstStyle/>
          <a:p>
            <a:pPr>
              <a:buFont typeface="Arial" panose="020B0604020202020204" pitchFamily="34" charset="0"/>
              <a:buChar char="•"/>
            </a:pPr>
            <a:r>
              <a:rPr lang="en-US" altLang="en-US" sz="2000" b="1" dirty="0"/>
              <a:t>Components of Title VI Plan  </a:t>
            </a:r>
          </a:p>
          <a:p>
            <a:pPr lvl="1">
              <a:buFont typeface="Arial" panose="020B0604020202020204" pitchFamily="34" charset="0"/>
              <a:buChar char="•"/>
            </a:pPr>
            <a:r>
              <a:rPr lang="en-US" sz="2000" dirty="0"/>
              <a:t>Signed Policy Statement</a:t>
            </a:r>
          </a:p>
          <a:p>
            <a:pPr lvl="1">
              <a:buFont typeface="Arial" panose="020B0604020202020204" pitchFamily="34" charset="0"/>
              <a:buChar char="•"/>
            </a:pPr>
            <a:r>
              <a:rPr lang="en-US" sz="2000" dirty="0"/>
              <a:t>Specific Forms of Discrimination Identified</a:t>
            </a:r>
          </a:p>
          <a:p>
            <a:pPr lvl="1">
              <a:buFont typeface="Arial" panose="020B0604020202020204" pitchFamily="34" charset="0"/>
              <a:buChar char="•"/>
            </a:pPr>
            <a:r>
              <a:rPr lang="en-US" sz="2000" dirty="0"/>
              <a:t>Assurances – Signed</a:t>
            </a:r>
          </a:p>
          <a:p>
            <a:pPr lvl="1">
              <a:buFont typeface="Arial" panose="020B0604020202020204" pitchFamily="34" charset="0"/>
              <a:buChar char="•"/>
            </a:pPr>
            <a:r>
              <a:rPr lang="en-US" sz="2000" dirty="0"/>
              <a:t>Public Participation Procedures</a:t>
            </a:r>
          </a:p>
          <a:p>
            <a:pPr lvl="1">
              <a:buFont typeface="Arial" panose="020B0604020202020204" pitchFamily="34" charset="0"/>
              <a:buChar char="•"/>
            </a:pPr>
            <a:r>
              <a:rPr lang="en-US" sz="2000" dirty="0"/>
              <a:t>Current Organizational Chart</a:t>
            </a:r>
          </a:p>
          <a:p>
            <a:pPr lvl="1">
              <a:buFont typeface="Arial" panose="020B0604020202020204" pitchFamily="34" charset="0"/>
              <a:buChar char="•"/>
            </a:pPr>
            <a:r>
              <a:rPr lang="en-US" sz="2000" dirty="0"/>
              <a:t>Title VI Coordinator Identified</a:t>
            </a:r>
          </a:p>
          <a:p>
            <a:pPr lvl="1">
              <a:buFont typeface="Arial" panose="020B0604020202020204" pitchFamily="34" charset="0"/>
              <a:buChar char="•"/>
            </a:pPr>
            <a:r>
              <a:rPr lang="en-US" sz="2000" dirty="0"/>
              <a:t>Program Areas Identified and Described</a:t>
            </a:r>
          </a:p>
          <a:p>
            <a:pPr lvl="1">
              <a:buFont typeface="Arial" panose="020B0604020202020204" pitchFamily="34" charset="0"/>
              <a:buChar char="•"/>
            </a:pPr>
            <a:r>
              <a:rPr lang="en-US" sz="2000" dirty="0"/>
              <a:t>Complaint Procedures Included</a:t>
            </a:r>
          </a:p>
          <a:p>
            <a:pPr lvl="1">
              <a:buFont typeface="Arial" panose="020B0604020202020204" pitchFamily="34" charset="0"/>
              <a:buChar char="•"/>
            </a:pPr>
            <a:r>
              <a:rPr lang="en-US" sz="2000" dirty="0"/>
              <a:t>LEP Procedures</a:t>
            </a:r>
          </a:p>
          <a:p>
            <a:pPr lvl="1">
              <a:buFont typeface="Arial" panose="020B0604020202020204" pitchFamily="34" charset="0"/>
              <a:buChar char="•"/>
            </a:pPr>
            <a:r>
              <a:rPr lang="en-US" sz="2000" dirty="0"/>
              <a:t>Data Collection Procedures</a:t>
            </a:r>
          </a:p>
          <a:p>
            <a:pPr lvl="1">
              <a:buFont typeface="Arial" panose="020B0604020202020204" pitchFamily="34" charset="0"/>
              <a:buChar char="•"/>
            </a:pPr>
            <a:r>
              <a:rPr lang="en-US" sz="2000" dirty="0"/>
              <a:t>Notice of Rights to Public</a:t>
            </a:r>
          </a:p>
          <a:p>
            <a:pPr lvl="1">
              <a:buFont typeface="Arial" panose="020B0604020202020204" pitchFamily="34" charset="0"/>
              <a:buChar char="•"/>
            </a:pPr>
            <a:r>
              <a:rPr lang="en-US" sz="2000" dirty="0"/>
              <a:t>Title VI Training Initiatives</a:t>
            </a:r>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6455"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649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Title VI Impacts </a:t>
            </a:r>
            <a:br>
              <a:rPr lang="en-US" altLang="en-US" dirty="0"/>
            </a:br>
            <a:r>
              <a:rPr lang="en-US" altLang="en-US" dirty="0"/>
              <a:t>Protected Groups</a:t>
            </a:r>
            <a:endParaRPr lang="en-US" dirty="0"/>
          </a:p>
        </p:txBody>
      </p:sp>
      <p:sp>
        <p:nvSpPr>
          <p:cNvPr id="5" name="Content Placeholder 4"/>
          <p:cNvSpPr>
            <a:spLocks noGrp="1"/>
          </p:cNvSpPr>
          <p:nvPr>
            <p:ph idx="1"/>
          </p:nvPr>
        </p:nvSpPr>
        <p:spPr>
          <a:xfrm>
            <a:off x="475129" y="1676400"/>
            <a:ext cx="8183880" cy="4187952"/>
          </a:xfrm>
        </p:spPr>
        <p:txBody>
          <a:bodyPr>
            <a:normAutofit/>
          </a:bodyPr>
          <a:lstStyle/>
          <a:p>
            <a:pPr>
              <a:lnSpc>
                <a:spcPct val="90000"/>
              </a:lnSpc>
            </a:pPr>
            <a:r>
              <a:rPr lang="en-US" altLang="en-US" dirty="0"/>
              <a:t>Protected Groups</a:t>
            </a:r>
          </a:p>
          <a:p>
            <a:pPr lvl="1">
              <a:lnSpc>
                <a:spcPct val="90000"/>
              </a:lnSpc>
            </a:pPr>
            <a:r>
              <a:rPr lang="en-US" altLang="en-US" dirty="0"/>
              <a:t>Have historically dealt with barriers to participation in programs or benefits of a project and have been unaware of adverse effects of a project until it was completed.  </a:t>
            </a:r>
          </a:p>
          <a:p>
            <a:pPr lvl="1">
              <a:lnSpc>
                <a:spcPct val="90000"/>
              </a:lnSpc>
            </a:pPr>
            <a:endParaRPr lang="en-US" altLang="en-US" dirty="0"/>
          </a:p>
          <a:p>
            <a:pPr>
              <a:lnSpc>
                <a:spcPct val="90000"/>
              </a:lnSpc>
            </a:pPr>
            <a:r>
              <a:rPr lang="en-US" altLang="en-US" dirty="0"/>
              <a:t>Protected Groups</a:t>
            </a:r>
          </a:p>
          <a:p>
            <a:pPr lvl="1">
              <a:lnSpc>
                <a:spcPct val="90000"/>
              </a:lnSpc>
            </a:pPr>
            <a:r>
              <a:rPr lang="en-US" altLang="en-US" dirty="0"/>
              <a:t>Have historically been underserved and underrepresented.</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500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Plan for Title VI in all </a:t>
            </a:r>
            <a:br>
              <a:rPr lang="en-US" altLang="en-US" dirty="0"/>
            </a:br>
            <a:r>
              <a:rPr lang="en-US" altLang="en-US" dirty="0"/>
              <a:t>Project Phases</a:t>
            </a:r>
            <a:endParaRPr lang="en-US" dirty="0"/>
          </a:p>
        </p:txBody>
      </p:sp>
      <p:sp>
        <p:nvSpPr>
          <p:cNvPr id="5" name="Content Placeholder 4"/>
          <p:cNvSpPr>
            <a:spLocks noGrp="1"/>
          </p:cNvSpPr>
          <p:nvPr>
            <p:ph idx="1"/>
          </p:nvPr>
        </p:nvSpPr>
        <p:spPr>
          <a:xfrm>
            <a:off x="457200" y="2057400"/>
            <a:ext cx="8183880" cy="4187952"/>
          </a:xfrm>
        </p:spPr>
        <p:txBody>
          <a:bodyPr/>
          <a:lstStyle/>
          <a:p>
            <a:r>
              <a:rPr lang="en-US" altLang="en-US" dirty="0"/>
              <a:t>Title VI consideration must be included in all phases of project:</a:t>
            </a:r>
          </a:p>
          <a:p>
            <a:pPr lvl="1"/>
            <a:r>
              <a:rPr lang="en-US" altLang="en-US" dirty="0"/>
              <a:t>Planning Process</a:t>
            </a:r>
          </a:p>
          <a:p>
            <a:pPr lvl="1"/>
            <a:r>
              <a:rPr lang="en-US" altLang="en-US" dirty="0"/>
              <a:t>Project Development</a:t>
            </a:r>
          </a:p>
          <a:p>
            <a:pPr lvl="1"/>
            <a:r>
              <a:rPr lang="en-US" altLang="en-US" dirty="0"/>
              <a:t>Right of Way Acquisition</a:t>
            </a:r>
          </a:p>
          <a:p>
            <a:pPr lvl="1"/>
            <a:r>
              <a:rPr lang="en-US" altLang="en-US" dirty="0"/>
              <a:t>Construction</a:t>
            </a:r>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832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Title VI Compliance and Enforcement </a:t>
            </a:r>
            <a:endParaRPr lang="en-US" dirty="0"/>
          </a:p>
        </p:txBody>
      </p:sp>
      <p:sp>
        <p:nvSpPr>
          <p:cNvPr id="5" name="Content Placeholder 4"/>
          <p:cNvSpPr>
            <a:spLocks noGrp="1"/>
          </p:cNvSpPr>
          <p:nvPr>
            <p:ph idx="1"/>
          </p:nvPr>
        </p:nvSpPr>
        <p:spPr>
          <a:xfrm>
            <a:off x="457200" y="1600200"/>
            <a:ext cx="8183880" cy="4645152"/>
          </a:xfrm>
        </p:spPr>
        <p:txBody>
          <a:bodyPr/>
          <a:lstStyle/>
          <a:p>
            <a:r>
              <a:rPr lang="en-US" altLang="en-US" sz="2000" dirty="0"/>
              <a:t>Recipient and subrecipient responsibilities:</a:t>
            </a:r>
          </a:p>
          <a:p>
            <a:pPr lvl="1"/>
            <a:r>
              <a:rPr lang="en-US" altLang="en-US" sz="2000" dirty="0"/>
              <a:t>Equal treatment</a:t>
            </a:r>
          </a:p>
          <a:p>
            <a:pPr lvl="1"/>
            <a:r>
              <a:rPr lang="en-US" altLang="en-US" sz="2000" dirty="0"/>
              <a:t>Equal access</a:t>
            </a:r>
          </a:p>
          <a:p>
            <a:pPr lvl="1"/>
            <a:r>
              <a:rPr lang="en-US" altLang="en-US" sz="2000" dirty="0"/>
              <a:t>Equal rights</a:t>
            </a:r>
          </a:p>
          <a:p>
            <a:pPr lvl="1"/>
            <a:r>
              <a:rPr lang="en-US" altLang="en-US" sz="2000" dirty="0"/>
              <a:t>Equal opportunities</a:t>
            </a:r>
          </a:p>
          <a:p>
            <a:r>
              <a:rPr lang="en-US" altLang="en-US" sz="2000" dirty="0"/>
              <a:t>Compliance tools:</a:t>
            </a:r>
          </a:p>
          <a:p>
            <a:pPr lvl="1"/>
            <a:r>
              <a:rPr lang="en-US" altLang="en-US" sz="2000" dirty="0"/>
              <a:t>Agency self-monitoring and assessment</a:t>
            </a:r>
          </a:p>
          <a:p>
            <a:pPr lvl="1"/>
            <a:r>
              <a:rPr lang="en-US" altLang="en-US" sz="2000" dirty="0"/>
              <a:t>On-site reviews</a:t>
            </a:r>
          </a:p>
          <a:p>
            <a:pPr lvl="1"/>
            <a:r>
              <a:rPr lang="en-US" altLang="en-US" sz="2000" dirty="0"/>
              <a:t>Assurances</a:t>
            </a:r>
          </a:p>
          <a:p>
            <a:pPr lvl="1"/>
            <a:r>
              <a:rPr lang="en-US" altLang="en-US" sz="2000" dirty="0"/>
              <a:t>Demographic data collection and aw</a:t>
            </a:r>
            <a:r>
              <a:rPr lang="en-US" altLang="en-US" sz="2100" dirty="0"/>
              <a:t>areness</a:t>
            </a:r>
          </a:p>
          <a:p>
            <a:pPr lvl="1">
              <a:buNone/>
            </a:pPr>
            <a:endParaRPr lang="en-US" altLang="en-US" sz="2100" dirty="0"/>
          </a:p>
          <a:p>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23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pPr algn="ctr"/>
            <a:r>
              <a:rPr lang="en-US" dirty="0">
                <a:solidFill>
                  <a:schemeClr val="accent1"/>
                </a:solidFill>
              </a:rPr>
              <a:t>Outline </a:t>
            </a:r>
          </a:p>
        </p:txBody>
      </p:sp>
      <p:sp>
        <p:nvSpPr>
          <p:cNvPr id="3" name="Content Placeholder 2"/>
          <p:cNvSpPr>
            <a:spLocks noGrp="1"/>
          </p:cNvSpPr>
          <p:nvPr>
            <p:ph idx="1"/>
          </p:nvPr>
        </p:nvSpPr>
        <p:spPr>
          <a:xfrm>
            <a:off x="457200" y="1524000"/>
            <a:ext cx="8183880" cy="4648200"/>
          </a:xfrm>
        </p:spPr>
        <p:txBody>
          <a:bodyPr>
            <a:normAutofit/>
          </a:bodyPr>
          <a:lstStyle/>
          <a:p>
            <a:r>
              <a:rPr lang="en-US" sz="2400" dirty="0"/>
              <a:t>ADA and Title VI</a:t>
            </a:r>
          </a:p>
          <a:p>
            <a:r>
              <a:rPr lang="en-US" sz="2400" dirty="0"/>
              <a:t>ADA Transition Plan </a:t>
            </a:r>
          </a:p>
          <a:p>
            <a:r>
              <a:rPr lang="en-US" sz="2400" dirty="0"/>
              <a:t>ADA Policy Statement</a:t>
            </a:r>
          </a:p>
          <a:p>
            <a:r>
              <a:rPr lang="en-US" sz="2400" dirty="0"/>
              <a:t>Title VI of the Civil Rights Act of 1964</a:t>
            </a:r>
          </a:p>
          <a:p>
            <a:r>
              <a:rPr lang="en-US" sz="2400" dirty="0"/>
              <a:t>Title VI Implementation Plan </a:t>
            </a:r>
          </a:p>
          <a:p>
            <a:r>
              <a:rPr lang="en-US" sz="2400" dirty="0"/>
              <a:t>Why does compliance matter?</a:t>
            </a:r>
          </a:p>
          <a:p>
            <a:r>
              <a:rPr lang="en-US" sz="2400" dirty="0"/>
              <a:t>Questions?</a:t>
            </a:r>
          </a:p>
          <a:p>
            <a:pPr marL="0" indent="0">
              <a:buNone/>
            </a:pPr>
            <a:endParaRPr lang="en-US" dirty="0"/>
          </a:p>
          <a:p>
            <a:endParaRPr lang="en-US" dirty="0">
              <a:latin typeface="Calibri"/>
            </a:endParaRPr>
          </a:p>
          <a:p>
            <a:pPr marL="0" indent="0">
              <a:buNone/>
            </a:pP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3" y="5029223"/>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450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altLang="en-US" dirty="0"/>
              <a:t>Title VI Proactive Prevention Strategies</a:t>
            </a:r>
            <a:endParaRPr lang="en-US" dirty="0"/>
          </a:p>
        </p:txBody>
      </p:sp>
      <p:sp>
        <p:nvSpPr>
          <p:cNvPr id="5" name="Content Placeholder 4"/>
          <p:cNvSpPr>
            <a:spLocks noGrp="1"/>
          </p:cNvSpPr>
          <p:nvPr>
            <p:ph idx="1"/>
          </p:nvPr>
        </p:nvSpPr>
        <p:spPr>
          <a:xfrm>
            <a:off x="457200" y="1752600"/>
            <a:ext cx="8183880" cy="4187952"/>
          </a:xfrm>
        </p:spPr>
        <p:txBody>
          <a:bodyPr/>
          <a:lstStyle/>
          <a:p>
            <a:r>
              <a:rPr lang="en-US" altLang="en-US" dirty="0"/>
              <a:t>Public Involvement</a:t>
            </a:r>
          </a:p>
          <a:p>
            <a:r>
              <a:rPr lang="en-US" altLang="en-US" dirty="0"/>
              <a:t>Trusting/respectful atmosphere</a:t>
            </a:r>
          </a:p>
          <a:p>
            <a:r>
              <a:rPr lang="en-US" altLang="en-US" dirty="0"/>
              <a:t>Empower the community</a:t>
            </a:r>
          </a:p>
          <a:p>
            <a:r>
              <a:rPr lang="en-US" altLang="en-US" dirty="0"/>
              <a:t>Two-way line of communication</a:t>
            </a:r>
          </a:p>
          <a:p>
            <a:r>
              <a:rPr lang="en-US" altLang="en-US" dirty="0"/>
              <a:t>Periodic reviews and evaluation</a:t>
            </a:r>
          </a:p>
          <a:p>
            <a:r>
              <a:rPr lang="en-US" altLang="en-US" dirty="0"/>
              <a:t>Accurate documentation</a:t>
            </a:r>
          </a:p>
          <a:p>
            <a:r>
              <a:rPr lang="en-US" altLang="en-US" dirty="0"/>
              <a:t>Training</a:t>
            </a:r>
          </a:p>
          <a:p>
            <a:pPr marL="0" indent="0">
              <a:buNone/>
            </a:pPr>
            <a:endParaRPr lang="en-US" dirty="0"/>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850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04800"/>
            <a:ext cx="8183880" cy="838200"/>
          </a:xfrm>
        </p:spPr>
        <p:txBody>
          <a:bodyPr/>
          <a:lstStyle/>
          <a:p>
            <a:r>
              <a:rPr lang="en-US" dirty="0"/>
              <a:t>Why Does Compliance Matter?</a:t>
            </a:r>
          </a:p>
        </p:txBody>
      </p:sp>
      <p:sp>
        <p:nvSpPr>
          <p:cNvPr id="3" name="Content Placeholder 2"/>
          <p:cNvSpPr>
            <a:spLocks noGrp="1"/>
          </p:cNvSpPr>
          <p:nvPr>
            <p:ph idx="1"/>
          </p:nvPr>
        </p:nvSpPr>
        <p:spPr>
          <a:xfrm>
            <a:off x="502920" y="530351"/>
            <a:ext cx="8183880" cy="5451665"/>
          </a:xfrm>
        </p:spPr>
        <p:txBody>
          <a:bodyPr>
            <a:normAutofit/>
          </a:bodyPr>
          <a:lstStyle/>
          <a:p>
            <a:endParaRPr lang="en-US" dirty="0"/>
          </a:p>
          <a:p>
            <a:pPr marL="0" indent="0">
              <a:buNone/>
            </a:pPr>
            <a:endParaRPr lang="en-US" dirty="0"/>
          </a:p>
          <a:p>
            <a:r>
              <a:rPr lang="en-US" dirty="0"/>
              <a:t>All entities must comply with the law</a:t>
            </a:r>
          </a:p>
          <a:p>
            <a:endParaRPr lang="en-US" sz="2400" dirty="0"/>
          </a:p>
          <a:p>
            <a:r>
              <a:rPr lang="en-US" dirty="0"/>
              <a:t>NMDOT will evaluate future funding applications to determine if projects are ADA and Title VI compliant</a:t>
            </a:r>
          </a:p>
          <a:p>
            <a:pPr marL="0" indent="0">
              <a:buNone/>
            </a:pPr>
            <a:endParaRPr lang="en-US" sz="2400" dirty="0"/>
          </a:p>
          <a:p>
            <a:r>
              <a:rPr lang="en-US" dirty="0"/>
              <a:t>Lack of compliance will lead to no $</a:t>
            </a:r>
          </a:p>
          <a:p>
            <a:endParaRPr lang="en-US" dirty="0"/>
          </a:p>
          <a:p>
            <a:pPr marL="0" indent="0">
              <a:buNone/>
            </a:pPr>
            <a:endParaRPr lang="en-US" dirty="0"/>
          </a:p>
          <a:p>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3" y="5029223"/>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0617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a:bodyPr>
          <a:lstStyle/>
          <a:p>
            <a:pPr algn="ctr"/>
            <a:r>
              <a:rPr lang="en-US" dirty="0"/>
              <a:t>Contact Information</a:t>
            </a:r>
          </a:p>
        </p:txBody>
      </p:sp>
      <p:sp>
        <p:nvSpPr>
          <p:cNvPr id="5" name="Content Placeholder 4"/>
          <p:cNvSpPr>
            <a:spLocks noGrp="1"/>
          </p:cNvSpPr>
          <p:nvPr>
            <p:ph idx="1"/>
          </p:nvPr>
        </p:nvSpPr>
        <p:spPr>
          <a:xfrm>
            <a:off x="480060" y="1758875"/>
            <a:ext cx="8183880" cy="3124200"/>
          </a:xfrm>
        </p:spPr>
        <p:txBody>
          <a:bodyPr>
            <a:normAutofit fontScale="77500" lnSpcReduction="20000"/>
          </a:bodyPr>
          <a:lstStyle/>
          <a:p>
            <a:pPr lvl="1">
              <a:buNone/>
            </a:pPr>
            <a:r>
              <a:rPr lang="en-US" altLang="en-US" sz="1800" b="1" dirty="0"/>
              <a:t>Charles E. Trujillo</a:t>
            </a:r>
          </a:p>
          <a:p>
            <a:pPr lvl="1">
              <a:buNone/>
            </a:pPr>
            <a:r>
              <a:rPr lang="en-US" altLang="en-US" sz="1800" dirty="0"/>
              <a:t>Phone:  (505) 470-6739</a:t>
            </a:r>
          </a:p>
          <a:p>
            <a:pPr lvl="1">
              <a:buNone/>
            </a:pPr>
            <a:r>
              <a:rPr lang="en-US" altLang="en-US" sz="1800" dirty="0"/>
              <a:t>Email:  </a:t>
            </a:r>
            <a:r>
              <a:rPr lang="en-US" altLang="en-US" sz="1800" dirty="0">
                <a:hlinkClick r:id="rId3"/>
              </a:rPr>
              <a:t>Charles.Trujillo@state.nm.us</a:t>
            </a:r>
            <a:r>
              <a:rPr lang="en-US" altLang="en-US" sz="1800" dirty="0"/>
              <a:t> </a:t>
            </a:r>
          </a:p>
          <a:p>
            <a:pPr lvl="1">
              <a:buNone/>
            </a:pPr>
            <a:r>
              <a:rPr lang="en-US" altLang="en-US" sz="1800" b="1" dirty="0"/>
              <a:t>NMDOT ADA/Title VI Program Coordinator</a:t>
            </a:r>
          </a:p>
          <a:p>
            <a:pPr lvl="1">
              <a:buNone/>
            </a:pPr>
            <a:endParaRPr lang="en-US" altLang="en-US" sz="1800" b="1" dirty="0"/>
          </a:p>
          <a:p>
            <a:pPr lvl="1">
              <a:buNone/>
            </a:pPr>
            <a:r>
              <a:rPr lang="en-US" altLang="en-US" sz="1800" b="1" dirty="0"/>
              <a:t>Isabel Benavidez</a:t>
            </a:r>
          </a:p>
          <a:p>
            <a:pPr lvl="1">
              <a:buNone/>
            </a:pPr>
            <a:r>
              <a:rPr lang="en-US" altLang="en-US" sz="1800" dirty="0"/>
              <a:t>Phone:  (505) 469-6131</a:t>
            </a:r>
          </a:p>
          <a:p>
            <a:pPr lvl="1">
              <a:buNone/>
            </a:pPr>
            <a:r>
              <a:rPr lang="en-US" altLang="en-US" sz="1800" dirty="0"/>
              <a:t>Email:  </a:t>
            </a:r>
            <a:r>
              <a:rPr lang="en-US" altLang="en-US" sz="1800" dirty="0">
                <a:hlinkClick r:id="rId4"/>
              </a:rPr>
              <a:t>Isabel.Benavidez@state.nm.us</a:t>
            </a:r>
            <a:r>
              <a:rPr lang="en-US" altLang="en-US" sz="1800" dirty="0"/>
              <a:t> </a:t>
            </a:r>
          </a:p>
          <a:p>
            <a:pPr lvl="1">
              <a:buNone/>
            </a:pPr>
            <a:r>
              <a:rPr lang="en-US" altLang="en-US" sz="1800" b="1" dirty="0"/>
              <a:t>NMDOT ADA/Title VI Program Support</a:t>
            </a:r>
          </a:p>
          <a:p>
            <a:pPr lvl="1">
              <a:buNone/>
            </a:pPr>
            <a:endParaRPr lang="en-US" altLang="en-US" sz="1800" dirty="0"/>
          </a:p>
          <a:p>
            <a:endParaRPr lang="en-US" sz="1800" dirty="0"/>
          </a:p>
          <a:p>
            <a:endParaRPr lang="en-US" sz="1800" dirty="0"/>
          </a:p>
          <a:p>
            <a:pPr marL="0" indent="0" algn="ctr">
              <a:buNone/>
            </a:pPr>
            <a:r>
              <a:rPr kumimoji="0" lang="en-US" altLang="en-US" sz="3600" b="1" i="0" u="none" strike="noStrike" kern="1200" cap="none" spc="0" normalizeH="0" baseline="0" noProof="0" dirty="0">
                <a:ln>
                  <a:noFill/>
                </a:ln>
                <a:solidFill>
                  <a:srgbClr val="C00000"/>
                </a:solidFill>
                <a:effectLst>
                  <a:outerShdw blurRad="53975" dist="22860" dir="5400000" algn="tl" rotWithShape="0">
                    <a:srgbClr val="000000">
                      <a:alpha val="55000"/>
                    </a:srgbClr>
                  </a:outerShdw>
                </a:effectLst>
                <a:uLnTx/>
                <a:uFillTx/>
                <a:latin typeface="Verdana"/>
                <a:ea typeface="+mj-ea"/>
                <a:cs typeface="+mj-cs"/>
              </a:rPr>
              <a:t>Thank You!</a:t>
            </a:r>
            <a:endParaRPr lang="en-US" sz="1800" dirty="0">
              <a:solidFill>
                <a:srgbClr val="C00000"/>
              </a:solidFill>
            </a:endParaRPr>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403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pPr algn="ctr"/>
            <a:r>
              <a:rPr lang="en-US" dirty="0">
                <a:solidFill>
                  <a:schemeClr val="accent1"/>
                </a:solidFill>
              </a:rPr>
              <a:t> Title VI and ADA</a:t>
            </a:r>
          </a:p>
        </p:txBody>
      </p:sp>
      <p:sp>
        <p:nvSpPr>
          <p:cNvPr id="3" name="Content Placeholder 2"/>
          <p:cNvSpPr>
            <a:spLocks noGrp="1"/>
          </p:cNvSpPr>
          <p:nvPr>
            <p:ph idx="1"/>
          </p:nvPr>
        </p:nvSpPr>
        <p:spPr>
          <a:xfrm>
            <a:off x="457200" y="1524000"/>
            <a:ext cx="8183880" cy="4648200"/>
          </a:xfrm>
        </p:spPr>
        <p:txBody>
          <a:bodyPr>
            <a:normAutofit/>
          </a:bodyPr>
          <a:lstStyle/>
          <a:p>
            <a:endParaRPr lang="en-US" sz="2400" dirty="0"/>
          </a:p>
          <a:p>
            <a:pPr>
              <a:buFont typeface="Arial" panose="020B0604020202020204" pitchFamily="34" charset="0"/>
              <a:buChar char="•"/>
            </a:pPr>
            <a:r>
              <a:rPr lang="en-US" dirty="0"/>
              <a:t>Title VI</a:t>
            </a:r>
          </a:p>
          <a:p>
            <a:pPr lvl="1">
              <a:buFont typeface="Arial" panose="020B0604020202020204" pitchFamily="34" charset="0"/>
              <a:buChar char="•"/>
            </a:pPr>
            <a:r>
              <a:rPr lang="en-US" dirty="0">
                <a:latin typeface="Calibri"/>
              </a:rPr>
              <a:t>Of the Civil Rights Act of 1964 protects people from discrimination based on race, color, sex or national origin in programs or activities that receive Federal funds</a:t>
            </a:r>
            <a:endParaRPr lang="en-US" dirty="0"/>
          </a:p>
          <a:p>
            <a:pPr>
              <a:buFont typeface="Arial" panose="020B0604020202020204" pitchFamily="34" charset="0"/>
              <a:buChar char="•"/>
            </a:pPr>
            <a:r>
              <a:rPr lang="en-US" dirty="0"/>
              <a:t>ADA (1990)</a:t>
            </a:r>
          </a:p>
          <a:p>
            <a:pPr lvl="1">
              <a:buFont typeface="Arial" panose="020B0604020202020204" pitchFamily="34" charset="0"/>
              <a:buChar char="•"/>
            </a:pPr>
            <a:r>
              <a:rPr lang="en-US" dirty="0">
                <a:latin typeface="Calibri" panose="020F0502020204030204" pitchFamily="34" charset="0"/>
              </a:rPr>
              <a:t>Modeled after the Civil Rights Act of 1964</a:t>
            </a:r>
          </a:p>
          <a:p>
            <a:pPr lvl="1">
              <a:buFont typeface="Arial" panose="020B0604020202020204" pitchFamily="34" charset="0"/>
              <a:buChar char="•"/>
            </a:pPr>
            <a:r>
              <a:rPr lang="en-US" dirty="0">
                <a:latin typeface="Calibri" panose="020F0502020204030204" pitchFamily="34" charset="0"/>
              </a:rPr>
              <a:t> “Equal Opportunity” law for people with disabilities.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3" y="5029223"/>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228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pPr algn="ctr"/>
            <a:r>
              <a:rPr lang="en-US" dirty="0"/>
              <a:t>ADA Transition Plan Compliance </a:t>
            </a:r>
          </a:p>
        </p:txBody>
      </p:sp>
      <p:sp>
        <p:nvSpPr>
          <p:cNvPr id="3" name="Content Placeholder 2"/>
          <p:cNvSpPr>
            <a:spLocks noGrp="1"/>
          </p:cNvSpPr>
          <p:nvPr>
            <p:ph idx="1"/>
          </p:nvPr>
        </p:nvSpPr>
        <p:spPr>
          <a:xfrm>
            <a:off x="457200" y="1524000"/>
            <a:ext cx="8183880" cy="4648200"/>
          </a:xfrm>
        </p:spPr>
        <p:txBody>
          <a:bodyPr>
            <a:normAutofit/>
          </a:bodyPr>
          <a:lstStyle/>
          <a:p>
            <a:r>
              <a:rPr lang="en-US" dirty="0"/>
              <a:t>Americans with Disabilities Act (1990)</a:t>
            </a:r>
          </a:p>
          <a:p>
            <a:pPr lvl="1"/>
            <a:r>
              <a:rPr lang="en-US" dirty="0"/>
              <a:t>28 CFR </a:t>
            </a:r>
            <a:r>
              <a:rPr lang="en-US" dirty="0">
                <a:latin typeface="Calibri"/>
              </a:rPr>
              <a:t>§35.150(d)(2) – requires public agencies with 50 or more employees to develop and maintain an ADA Transition Plan.</a:t>
            </a:r>
          </a:p>
          <a:p>
            <a:pPr lvl="1"/>
            <a:r>
              <a:rPr lang="en-US" sz="2800" b="1" dirty="0">
                <a:latin typeface="Calibri"/>
              </a:rPr>
              <a:t>Exemptions:</a:t>
            </a:r>
          </a:p>
          <a:p>
            <a:pPr lvl="2"/>
            <a:r>
              <a:rPr lang="en-US" b="1" dirty="0">
                <a:latin typeface="Calibri"/>
              </a:rPr>
              <a:t>Public agencies with fewer than 50 Employees</a:t>
            </a:r>
          </a:p>
          <a:p>
            <a:pPr lvl="3"/>
            <a:r>
              <a:rPr lang="en-US" dirty="0">
                <a:latin typeface="Calibri"/>
              </a:rPr>
              <a:t>NMDOT requires a letter certifying fewer than 50 employees and list of employees (full and part-time, but not temporary or seasonal)          </a:t>
            </a:r>
            <a:endParaRPr lang="en-US" dirty="0">
              <a:solidFill>
                <a:srgbClr val="FF0000"/>
              </a:solidFill>
              <a:latin typeface="Calibri"/>
            </a:endParaRPr>
          </a:p>
          <a:p>
            <a:pPr lvl="3"/>
            <a:r>
              <a:rPr lang="en-US" dirty="0">
                <a:latin typeface="Calibri"/>
              </a:rPr>
              <a:t>ADA Policy Statement </a:t>
            </a:r>
          </a:p>
          <a:p>
            <a:pPr lvl="2"/>
            <a:r>
              <a:rPr lang="en-US" b="1" dirty="0">
                <a:latin typeface="Calibri"/>
              </a:rPr>
              <a:t>Tribal entities </a:t>
            </a:r>
          </a:p>
          <a:p>
            <a:pPr marL="0" indent="0">
              <a:buNone/>
            </a:pP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3" y="5029223"/>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34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pPr algn="ctr"/>
            <a:r>
              <a:rPr lang="en-US" dirty="0"/>
              <a:t>ADA Compliance</a:t>
            </a:r>
          </a:p>
        </p:txBody>
      </p:sp>
      <p:sp>
        <p:nvSpPr>
          <p:cNvPr id="3" name="Content Placeholder 2"/>
          <p:cNvSpPr>
            <a:spLocks noGrp="1"/>
          </p:cNvSpPr>
          <p:nvPr>
            <p:ph idx="1"/>
          </p:nvPr>
        </p:nvSpPr>
        <p:spPr>
          <a:xfrm>
            <a:off x="457200" y="1752600"/>
            <a:ext cx="8183880" cy="4187952"/>
          </a:xfrm>
        </p:spPr>
        <p:txBody>
          <a:bodyPr>
            <a:normAutofit/>
          </a:bodyPr>
          <a:lstStyle/>
          <a:p>
            <a:r>
              <a:rPr lang="en-US" dirty="0"/>
              <a:t>All entities must comply with ADA even if they have &lt; 50 employees and a transition plan is not required.  </a:t>
            </a:r>
          </a:p>
          <a:p>
            <a:pPr marL="0" indent="0">
              <a:buNone/>
            </a:pPr>
            <a:endParaRPr lang="en-US" dirty="0"/>
          </a:p>
          <a:p>
            <a:pPr marL="265176" lvl="1" indent="-265176">
              <a:buSzPct val="80000"/>
              <a:buFont typeface="Wingdings 2"/>
              <a:buChar char=""/>
            </a:pPr>
            <a:r>
              <a:rPr lang="en-US" sz="3200" dirty="0">
                <a:latin typeface="Calibri"/>
              </a:rPr>
              <a:t>Transition Plans must set forth the steps necessary to ensure its facilities and programs are accessible to persons with disabilities.</a:t>
            </a:r>
          </a:p>
          <a:p>
            <a:pPr marL="347472" lvl="1" indent="0">
              <a:buNone/>
            </a:pP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4102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6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762000"/>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ADA Transition Plan </a:t>
            </a:r>
            <a:endParaRPr lang="en-US" sz="2700" dirty="0"/>
          </a:p>
        </p:txBody>
      </p:sp>
      <p:sp>
        <p:nvSpPr>
          <p:cNvPr id="3" name="Content Placeholder 2"/>
          <p:cNvSpPr>
            <a:spLocks noGrp="1"/>
          </p:cNvSpPr>
          <p:nvPr>
            <p:ph idx="1"/>
          </p:nvPr>
        </p:nvSpPr>
        <p:spPr>
          <a:xfrm>
            <a:off x="452535" y="1143000"/>
            <a:ext cx="8183880" cy="4797552"/>
          </a:xfrm>
        </p:spPr>
        <p:txBody>
          <a:bodyPr>
            <a:normAutofit/>
          </a:bodyPr>
          <a:lstStyle/>
          <a:p>
            <a:pPr>
              <a:buFont typeface="Arial" panose="020B0604020202020204" pitchFamily="34" charset="0"/>
              <a:buChar char="•"/>
            </a:pPr>
            <a:r>
              <a:rPr lang="en-US" sz="2400" dirty="0"/>
              <a:t>Transition Plans Must Include:</a:t>
            </a:r>
          </a:p>
          <a:p>
            <a:pPr lvl="1"/>
            <a:r>
              <a:rPr lang="en-US" sz="2000" dirty="0"/>
              <a:t>Official responsible for implementation of Plan;</a:t>
            </a:r>
          </a:p>
          <a:p>
            <a:pPr lvl="1"/>
            <a:r>
              <a:rPr lang="en-US" sz="2000" dirty="0"/>
              <a:t>Identification of physical obstacles that limit the accessibility of programs &amp; activities to people with disabilities;</a:t>
            </a:r>
          </a:p>
          <a:p>
            <a:pPr lvl="1"/>
            <a:r>
              <a:rPr lang="en-US" sz="2000" dirty="0"/>
              <a:t>Schedule for taking steps necessary to upgrade pedestrian access &amp; update each year;</a:t>
            </a:r>
          </a:p>
          <a:p>
            <a:pPr lvl="1"/>
            <a:r>
              <a:rPr lang="en-US" sz="2000" dirty="0"/>
              <a:t>Description of methods used to make facilities accessible;</a:t>
            </a:r>
          </a:p>
          <a:p>
            <a:pPr lvl="1"/>
            <a:r>
              <a:rPr lang="en-US" sz="2000" dirty="0"/>
              <a:t>Public Involvement component;</a:t>
            </a:r>
          </a:p>
          <a:p>
            <a:pPr lvl="1"/>
            <a:r>
              <a:rPr lang="en-US" sz="2000" dirty="0"/>
              <a:t>ADA policy statement;</a:t>
            </a:r>
          </a:p>
          <a:p>
            <a:pPr lvl="1"/>
            <a:r>
              <a:rPr lang="en-US" sz="2000" dirty="0"/>
              <a:t>Identification of ADA Coordinator with contact info;</a:t>
            </a:r>
          </a:p>
          <a:p>
            <a:pPr lvl="1"/>
            <a:r>
              <a:rPr lang="en-US" sz="2000" dirty="0"/>
              <a:t>Clear complaint/grievance process.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4102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03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507" y="197826"/>
            <a:ext cx="8183880" cy="1051560"/>
          </a:xfrm>
        </p:spPr>
        <p:txBody>
          <a:bodyPr/>
          <a:lstStyle/>
          <a:p>
            <a:pPr algn="ctr"/>
            <a:r>
              <a:rPr lang="en-US" dirty="0"/>
              <a:t>ADA Transition Plan</a:t>
            </a:r>
          </a:p>
        </p:txBody>
      </p:sp>
      <p:sp>
        <p:nvSpPr>
          <p:cNvPr id="3" name="Content Placeholder 2"/>
          <p:cNvSpPr>
            <a:spLocks noGrp="1"/>
          </p:cNvSpPr>
          <p:nvPr>
            <p:ph idx="1"/>
          </p:nvPr>
        </p:nvSpPr>
        <p:spPr>
          <a:xfrm>
            <a:off x="493507" y="1335024"/>
            <a:ext cx="8183880" cy="4187952"/>
          </a:xfrm>
        </p:spPr>
        <p:txBody>
          <a:bodyPr>
            <a:normAutofit fontScale="92500" lnSpcReduction="10000"/>
          </a:bodyPr>
          <a:lstStyle/>
          <a:p>
            <a:r>
              <a:rPr lang="en-US" dirty="0"/>
              <a:t>Prioritize Non-Compliant Critical Facilities</a:t>
            </a:r>
          </a:p>
          <a:p>
            <a:pPr lvl="1"/>
            <a:r>
              <a:rPr lang="en-US" dirty="0"/>
              <a:t>Schools</a:t>
            </a:r>
          </a:p>
          <a:p>
            <a:pPr lvl="1"/>
            <a:r>
              <a:rPr lang="en-US" dirty="0"/>
              <a:t>Hospitals</a:t>
            </a:r>
          </a:p>
          <a:p>
            <a:pPr lvl="1"/>
            <a:r>
              <a:rPr lang="en-US" dirty="0"/>
              <a:t>Government Facilities</a:t>
            </a:r>
          </a:p>
          <a:p>
            <a:pPr lvl="1"/>
            <a:r>
              <a:rPr lang="en-US" dirty="0"/>
              <a:t>High Volume Pedestrian Traffic</a:t>
            </a:r>
          </a:p>
          <a:p>
            <a:r>
              <a:rPr lang="en-US" dirty="0"/>
              <a:t>Transition Plan should be integrated into Statewide Transportation Improvement Program (STIP) </a:t>
            </a:r>
          </a:p>
          <a:p>
            <a:pPr lvl="1"/>
            <a:r>
              <a:rPr lang="en-US" dirty="0"/>
              <a:t>Integrate ADA needs into the planning process</a:t>
            </a:r>
          </a:p>
          <a:p>
            <a:pPr lvl="1"/>
            <a:r>
              <a:rPr lang="en-US" dirty="0"/>
              <a:t>New construction must meet accessibility requirements</a:t>
            </a:r>
          </a:p>
          <a:p>
            <a:pPr lvl="1"/>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599"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11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387138"/>
          </a:xfrm>
        </p:spPr>
        <p:txBody>
          <a:bodyPr>
            <a:normAutofit fontScale="90000"/>
          </a:bodyPr>
          <a:lstStyle/>
          <a:p>
            <a:pPr algn="ctr"/>
            <a:r>
              <a:rPr lang="en-US" dirty="0"/>
              <a:t>ADA Policy </a:t>
            </a:r>
            <a:br>
              <a:rPr lang="en-US" dirty="0"/>
            </a:br>
            <a:r>
              <a:rPr lang="en-US" sz="3100" dirty="0">
                <a:hlinkClick r:id="rId3"/>
              </a:rPr>
              <a:t>https://www.ada.gov/pcatoolkit/chap2toolkit.htm</a:t>
            </a:r>
            <a:endParaRPr lang="en-US" sz="3100" dirty="0"/>
          </a:p>
        </p:txBody>
      </p:sp>
      <p:sp>
        <p:nvSpPr>
          <p:cNvPr id="5" name="Content Placeholder 4"/>
          <p:cNvSpPr>
            <a:spLocks noGrp="1"/>
          </p:cNvSpPr>
          <p:nvPr>
            <p:ph idx="1"/>
          </p:nvPr>
        </p:nvSpPr>
        <p:spPr>
          <a:xfrm>
            <a:off x="457200" y="2057400"/>
            <a:ext cx="8183880" cy="4187952"/>
          </a:xfrm>
        </p:spPr>
        <p:txBody>
          <a:bodyPr>
            <a:normAutofit/>
          </a:bodyPr>
          <a:lstStyle/>
          <a:p>
            <a:r>
              <a:rPr lang="en-US" dirty="0"/>
              <a:t>EVERY Local Public Agency (LPA) should have an ADA policy in place.  </a:t>
            </a:r>
          </a:p>
          <a:p>
            <a:r>
              <a:rPr lang="en-US" dirty="0"/>
              <a:t>Policy for LPAs with 50 or more employees must include instructions on how the Public can submit a complaint, request for modification, or grievance and must name an ADA Coordinator.  </a:t>
            </a:r>
          </a:p>
          <a:p>
            <a:r>
              <a:rPr lang="en-US" dirty="0"/>
              <a:t>Post on website, etc.</a:t>
            </a:r>
          </a:p>
          <a:p>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599" y="550562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6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183880" cy="1051560"/>
          </a:xfrm>
        </p:spPr>
        <p:txBody>
          <a:bodyPr>
            <a:normAutofit fontScale="90000"/>
          </a:bodyPr>
          <a:lstStyle/>
          <a:p>
            <a:pPr algn="ctr"/>
            <a:r>
              <a:rPr lang="en-US" dirty="0"/>
              <a:t>Who Does Your Compliance Affect?</a:t>
            </a:r>
          </a:p>
        </p:txBody>
      </p:sp>
      <p:sp>
        <p:nvSpPr>
          <p:cNvPr id="5" name="Content Placeholder 4"/>
          <p:cNvSpPr>
            <a:spLocks noGrp="1"/>
          </p:cNvSpPr>
          <p:nvPr>
            <p:ph idx="1"/>
          </p:nvPr>
        </p:nvSpPr>
        <p:spPr>
          <a:xfrm>
            <a:off x="457200" y="1508760"/>
            <a:ext cx="8183880" cy="4568952"/>
          </a:xfrm>
        </p:spPr>
        <p:txBody>
          <a:bodyPr/>
          <a:lstStyle/>
          <a:p>
            <a:pPr marL="0" indent="0">
              <a:buNone/>
            </a:pPr>
            <a:endParaRPr lang="en-US" sz="800" dirty="0"/>
          </a:p>
          <a:p>
            <a:r>
              <a:rPr lang="en-US" dirty="0"/>
              <a:t>Your agency</a:t>
            </a:r>
          </a:p>
          <a:p>
            <a:pPr lvl="1"/>
            <a:r>
              <a:rPr lang="en-US" dirty="0"/>
              <a:t>US Department of Justice (Zero Tolerance)</a:t>
            </a:r>
          </a:p>
          <a:p>
            <a:pPr lvl="1"/>
            <a:r>
              <a:rPr lang="en-US" dirty="0"/>
              <a:t>Can any of your entities afford a lawsuit?</a:t>
            </a:r>
          </a:p>
          <a:p>
            <a:pPr lvl="1"/>
            <a:r>
              <a:rPr lang="en-US" dirty="0"/>
              <a:t>Taxpayers</a:t>
            </a:r>
          </a:p>
          <a:p>
            <a:pPr lvl="1"/>
            <a:endParaRPr lang="en-US" dirty="0"/>
          </a:p>
          <a:p>
            <a:r>
              <a:rPr lang="en-US" dirty="0"/>
              <a:t>Those who cannot access public facilities</a:t>
            </a:r>
          </a:p>
          <a:p>
            <a:endParaRPr lang="en-US" sz="2400" dirty="0"/>
          </a:p>
          <a:p>
            <a:r>
              <a:rPr lang="en-US" dirty="0"/>
              <a:t>ALL OF US</a:t>
            </a:r>
          </a:p>
          <a:p>
            <a:pPr lvl="1"/>
            <a:endParaRPr lang="en-US" dirty="0"/>
          </a:p>
          <a:p>
            <a:pPr lvl="1"/>
            <a:endParaRPr lang="en-US" dirty="0"/>
          </a:p>
          <a:p>
            <a:pPr marL="347472" lvl="1" indent="0">
              <a:buNone/>
            </a:pPr>
            <a:endParaRPr lang="en-US" dirty="0"/>
          </a:p>
          <a:p>
            <a:pPr marL="347472" lvl="1" indent="0">
              <a:buNone/>
            </a:pPr>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5181600"/>
            <a:ext cx="3211287" cy="952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305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27716</TotalTime>
  <Words>1549</Words>
  <Application>Microsoft Office PowerPoint</Application>
  <PresentationFormat>On-screen Show (4:3)</PresentationFormat>
  <Paragraphs>317</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Verdana</vt:lpstr>
      <vt:lpstr>Wingdings</vt:lpstr>
      <vt:lpstr>Wingdings 2</vt:lpstr>
      <vt:lpstr>Aspect</vt:lpstr>
      <vt:lpstr>Federal Civil Rights Requirements for Local Public Agencies (LPA’S)</vt:lpstr>
      <vt:lpstr>Outline </vt:lpstr>
      <vt:lpstr> Title VI and ADA</vt:lpstr>
      <vt:lpstr>ADA Transition Plan Compliance </vt:lpstr>
      <vt:lpstr>ADA Compliance</vt:lpstr>
      <vt:lpstr>          ADA Transition Plan </vt:lpstr>
      <vt:lpstr>ADA Transition Plan</vt:lpstr>
      <vt:lpstr>ADA Policy  https://www.ada.gov/pcatoolkit/chap2toolkit.htm</vt:lpstr>
      <vt:lpstr>Who Does Your Compliance Affect?</vt:lpstr>
      <vt:lpstr>Title VI of the Civil Rights Act of 1964</vt:lpstr>
      <vt:lpstr>Other Relevant Title VI Information</vt:lpstr>
      <vt:lpstr>Title VI Plan for LPAs</vt:lpstr>
      <vt:lpstr>What You Need to Know  for Title VI Compliance</vt:lpstr>
      <vt:lpstr>What is the Objective of Title VI?</vt:lpstr>
      <vt:lpstr>Procedures for Title VI Compliance</vt:lpstr>
      <vt:lpstr>Subrecipient Title VI Responsibilities</vt:lpstr>
      <vt:lpstr>Title VI Impacts  Protected Groups</vt:lpstr>
      <vt:lpstr>Plan for Title VI in all  Project Phases</vt:lpstr>
      <vt:lpstr>Title VI Compliance and Enforcement </vt:lpstr>
      <vt:lpstr>Title VI Proactive Prevention Strategies</vt:lpstr>
      <vt:lpstr>Why Does Compliance Matter?</vt:lpstr>
      <vt:lpstr>Contact Information</vt:lpstr>
    </vt:vector>
  </TitlesOfParts>
  <Company>NMDOT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Plan</dc:title>
  <dc:creator>Peralta.Denise</dc:creator>
  <cp:lastModifiedBy>Charles E. Trujillo</cp:lastModifiedBy>
  <cp:revision>146</cp:revision>
  <cp:lastPrinted>2018-09-24T16:21:22Z</cp:lastPrinted>
  <dcterms:created xsi:type="dcterms:W3CDTF">2015-09-22T19:07:50Z</dcterms:created>
  <dcterms:modified xsi:type="dcterms:W3CDTF">2022-04-26T21:38:53Z</dcterms:modified>
</cp:coreProperties>
</file>