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8T21:53:05.26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74,'300'-12,"92"13,-378-2,-1-1,0 0,0 0,26-9,-24 6,0 0,1 2,18-2,44-6,-49 6,58-1,486 7,-319-2,-96 13,43-1,-95-12,147 2,-227 2,40 11,-40-8,11 4,-25-6,-1-1,1-1,0 0,13 1,12-3,47-7,-44 3,-8-1,-1-1,1-2,40-15,-23 6,-33 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8T21:53:07.8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81,'1'0,"0"-1,0 0,0 0,1 1,-1-1,0 1,0-1,1 1,-1-1,0 1,1 0,-1 0,0-1,1 1,1 0,1 0,47-7,197-24,-161 22,149-7,506 17,-592-13,-4 13,-131-1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8T21:53:10.14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0 185 0,'1062'-184'0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8T21:53:12.5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39,'37'1,"0"-3,-1-1,1-1,51-14,-63 13,0 2,1 0,-1 1,1 2,27 3,12-1,426-2,-477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8T22:02:42.05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8T22:02:45.21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0 104 0,'924'-104'0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8T22:08:13.65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1,'7'1,"0"0,0 0,0 1,0 0,11 5,13 4,-28-10,19 5,1-1,-1-1,44 1,675-5,-698-2,45-8,-47 4,53 0,144-2,-173 3,90 5,-59 2,-71-2,46-1,-1 4,73 11,-55-5,11 3,-71-8,0-1,41-1,-42-2,-1 1,45 8,-16-1,-1-3,1-1,75-6,-34 0,153 15,348-14,-564 0,48-10,-46 6,37-1,-55 4,1 0,-1-1,28-8,-29 6,1 1,-1 1,35-3,146-5,215 12,-291 11,2-1,-15 0,-87-9,39 8,-40-6,0 0,28 0,42 3,-40-2,46 4,84 4,411-13,-561 2,0 1,0 1,34 10,-31-6,1-1,40 1,186 22,-204-24,0-3,64-5,-25 0,102 4,202-4,-311-3,60-2,31 6,123 3,-196 9,-71-5,50 0,860-7,-744-10,-179 11,83-3,-93 2,-1-1,1 0,0-1,-1 0,1-1,17-9,-11 5,0 0,0 1,1 0,0 2,0 0,0 1,1 1,34-1,-37 3,1-1,0-1,26-8,-26 6,1 1,36-4,1 4,0-3,83-19,-107 21,0 1,1 1,-1 2,41 4,1-1,518-3,-510 8,-33-2,-26-2,45 11,-48-8,1-2,39 4,42-7,-53-2,0 2,80 13,-62-4,-45-8,0 1,37 10,-13 1,-35-9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C2675-A35E-44B0-A9B9-E99B22BEE4D1}"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E5DDC-8548-4AB1-BC71-C537D5EFD8F9}" type="slidenum">
              <a:rPr lang="en-US" smtClean="0"/>
              <a:t>‹#›</a:t>
            </a:fld>
            <a:endParaRPr lang="en-US"/>
          </a:p>
        </p:txBody>
      </p:sp>
    </p:spTree>
    <p:extLst>
      <p:ext uri="{BB962C8B-B14F-4D97-AF65-F5344CB8AC3E}">
        <p14:creationId xmlns:p14="http://schemas.microsoft.com/office/powerpoint/2010/main" val="425946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FCE34F-A8DD-44DB-A5CF-90A8187BE492}" type="datetime1">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A8C33-D0BC-49D1-86D4-8CB271712A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91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41030-27A7-4A84-9BA3-D4292AF4039C}" type="datetime1">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350619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4F3CC-EE90-4E40-A83C-A3CD61CED1B9}" type="datetime1">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273293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C4320A-3D44-4E3D-931A-27ABD14F63F9}" type="datetime1">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273791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03B81-3159-4888-893D-535F2AF1FC8B}" type="datetime1">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A8C33-D0BC-49D1-86D4-8CB271712A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6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2304CD-0AD2-40C3-B04A-DDB4E6EEF041}" type="datetime1">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118837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95BEC0-44DD-4B4D-8A45-C7D58BAFC6FE}" type="datetime1">
              <a:rPr lang="en-US" smtClean="0"/>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49057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5548CF-B315-4BB0-B404-B94A73BF57C6}" type="datetime1">
              <a:rPr lang="en-US" smtClean="0"/>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40501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2012D9-6127-47F9-A727-36B87A64E7AC}" type="datetime1">
              <a:rPr lang="en-US" smtClean="0"/>
              <a:t>3/28/2025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68463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64826A-9F14-4FBC-9811-C1127030230A}" type="datetime1">
              <a:rPr lang="en-US" smtClean="0"/>
              <a:t>3/28/2025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2A8C33-D0BC-49D1-86D4-8CB271712A0B}" type="slidenum">
              <a:rPr lang="en-US" smtClean="0"/>
              <a:t>‹#›</a:t>
            </a:fld>
            <a:endParaRPr lang="en-US"/>
          </a:p>
        </p:txBody>
      </p:sp>
    </p:spTree>
    <p:extLst>
      <p:ext uri="{BB962C8B-B14F-4D97-AF65-F5344CB8AC3E}">
        <p14:creationId xmlns:p14="http://schemas.microsoft.com/office/powerpoint/2010/main" val="374703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FC2D39-291C-4BE9-AC08-DDD96EEAFE46}" type="datetime1">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A8C33-D0BC-49D1-86D4-8CB271712A0B}" type="slidenum">
              <a:rPr lang="en-US" smtClean="0"/>
              <a:t>‹#›</a:t>
            </a:fld>
            <a:endParaRPr lang="en-US"/>
          </a:p>
        </p:txBody>
      </p:sp>
    </p:spTree>
    <p:extLst>
      <p:ext uri="{BB962C8B-B14F-4D97-AF65-F5344CB8AC3E}">
        <p14:creationId xmlns:p14="http://schemas.microsoft.com/office/powerpoint/2010/main" val="271057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CBAFE9-E137-4561-B0BA-490B76AD531B}" type="datetime1">
              <a:rPr lang="en-US" smtClean="0"/>
              <a:t>3/28/2025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2A8C33-D0BC-49D1-86D4-8CB271712A0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7587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025F-C306-44B4-9B6C-392564F57624}"/>
              </a:ext>
            </a:extLst>
          </p:cNvPr>
          <p:cNvSpPr>
            <a:spLocks noGrp="1"/>
          </p:cNvSpPr>
          <p:nvPr>
            <p:ph type="ctrTitle"/>
          </p:nvPr>
        </p:nvSpPr>
        <p:spPr>
          <a:xfrm>
            <a:off x="1100051" y="240478"/>
            <a:ext cx="10058400" cy="3566160"/>
          </a:xfrm>
        </p:spPr>
        <p:txBody>
          <a:bodyPr anchor="ctr">
            <a:normAutofit/>
          </a:bodyPr>
          <a:lstStyle/>
          <a:p>
            <a:r>
              <a:rPr lang="en-US" sz="5400" dirty="0"/>
              <a:t>Northern Pueblos RTPO </a:t>
            </a:r>
            <a:br>
              <a:rPr lang="en-US" sz="5400" dirty="0"/>
            </a:br>
            <a:r>
              <a:rPr lang="en-US" sz="5400" dirty="0"/>
              <a:t>FY 2026  TPF Proposal: </a:t>
            </a:r>
            <a:br>
              <a:rPr lang="en-US" sz="5400" dirty="0"/>
            </a:br>
            <a:r>
              <a:rPr lang="en-US" sz="3200" i="1" dirty="0">
                <a:solidFill>
                  <a:srgbClr val="0070C0"/>
                </a:solidFill>
              </a:rPr>
              <a:t>CR84-Oweengeh Road Corridor Grade Separations Project</a:t>
            </a:r>
            <a:endParaRPr lang="en-US" sz="5400" i="1" dirty="0">
              <a:solidFill>
                <a:srgbClr val="0070C0"/>
              </a:solidFill>
            </a:endParaRPr>
          </a:p>
        </p:txBody>
      </p:sp>
      <p:sp>
        <p:nvSpPr>
          <p:cNvPr id="3" name="Subtitle 2">
            <a:extLst>
              <a:ext uri="{FF2B5EF4-FFF2-40B4-BE49-F238E27FC236}">
                <a16:creationId xmlns:a16="http://schemas.microsoft.com/office/drawing/2014/main" id="{FA5DFDD6-2D15-4AE9-933C-6066CB119E17}"/>
              </a:ext>
            </a:extLst>
          </p:cNvPr>
          <p:cNvSpPr>
            <a:spLocks noGrp="1"/>
          </p:cNvSpPr>
          <p:nvPr>
            <p:ph type="subTitle" idx="1"/>
          </p:nvPr>
        </p:nvSpPr>
        <p:spPr>
          <a:xfrm>
            <a:off x="1100051" y="3806638"/>
            <a:ext cx="10058400" cy="1643428"/>
          </a:xfrm>
        </p:spPr>
        <p:txBody>
          <a:bodyPr/>
          <a:lstStyle/>
          <a:p>
            <a:r>
              <a:rPr lang="en-US" dirty="0"/>
              <a:t>Presentation by Santa Fe </a:t>
            </a:r>
            <a:r>
              <a:rPr lang="en-US" dirty="0" err="1"/>
              <a:t>COunty</a:t>
            </a:r>
            <a:endParaRPr lang="en-US" dirty="0"/>
          </a:p>
          <a:p>
            <a:r>
              <a:rPr lang="en-US" dirty="0"/>
              <a:t>April 2, 2025</a:t>
            </a:r>
          </a:p>
        </p:txBody>
      </p:sp>
      <p:sp>
        <p:nvSpPr>
          <p:cNvPr id="5" name="Slide Number Placeholder 4">
            <a:extLst>
              <a:ext uri="{FF2B5EF4-FFF2-40B4-BE49-F238E27FC236}">
                <a16:creationId xmlns:a16="http://schemas.microsoft.com/office/drawing/2014/main" id="{0F89C811-2F7C-4C9D-B9A6-61153555935A}"/>
              </a:ext>
            </a:extLst>
          </p:cNvPr>
          <p:cNvSpPr>
            <a:spLocks noGrp="1"/>
          </p:cNvSpPr>
          <p:nvPr>
            <p:ph type="sldNum" sz="quarter" idx="12"/>
          </p:nvPr>
        </p:nvSpPr>
        <p:spPr/>
        <p:txBody>
          <a:bodyPr/>
          <a:lstStyle/>
          <a:p>
            <a:fld id="{872A8C33-D0BC-49D1-86D4-8CB271712A0B}" type="slidenum">
              <a:rPr lang="en-US" smtClean="0"/>
              <a:t>1</a:t>
            </a:fld>
            <a:endParaRPr lang="en-US"/>
          </a:p>
        </p:txBody>
      </p:sp>
    </p:spTree>
    <p:extLst>
      <p:ext uri="{BB962C8B-B14F-4D97-AF65-F5344CB8AC3E}">
        <p14:creationId xmlns:p14="http://schemas.microsoft.com/office/powerpoint/2010/main" val="135137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B873C-0AA5-489F-BF1E-B6E6ECAE04F7}"/>
              </a:ext>
            </a:extLst>
          </p:cNvPr>
          <p:cNvSpPr/>
          <p:nvPr/>
        </p:nvSpPr>
        <p:spPr>
          <a:xfrm>
            <a:off x="878889" y="399495"/>
            <a:ext cx="10697593" cy="1242874"/>
          </a:xfrm>
          <a:prstGeom prst="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42F12-8B47-4E68-BA9A-30D65B5F4FD4}"/>
              </a:ext>
            </a:extLst>
          </p:cNvPr>
          <p:cNvSpPr>
            <a:spLocks noGrp="1"/>
          </p:cNvSpPr>
          <p:nvPr>
            <p:ph type="title"/>
          </p:nvPr>
        </p:nvSpPr>
        <p:spPr/>
        <p:txBody>
          <a:bodyPr>
            <a:normAutofit/>
          </a:bodyPr>
          <a:lstStyle/>
          <a:p>
            <a:r>
              <a:rPr lang="en-US" sz="4400" b="1" dirty="0">
                <a:solidFill>
                  <a:schemeClr val="tx1"/>
                </a:solidFill>
              </a:rPr>
              <a:t>Planning</a:t>
            </a:r>
            <a:r>
              <a:rPr lang="en-US" sz="4400" dirty="0">
                <a:solidFill>
                  <a:schemeClr val="tx1"/>
                </a:solidFill>
              </a:rPr>
              <a:t>: Secured other Funding Sources, Matching Funds </a:t>
            </a:r>
          </a:p>
        </p:txBody>
      </p:sp>
      <p:sp>
        <p:nvSpPr>
          <p:cNvPr id="3" name="Content Placeholder 2">
            <a:extLst>
              <a:ext uri="{FF2B5EF4-FFF2-40B4-BE49-F238E27FC236}">
                <a16:creationId xmlns:a16="http://schemas.microsoft.com/office/drawing/2014/main" id="{942D2E4F-99BD-47A3-8FFA-92CD6FCECCA8}"/>
              </a:ext>
            </a:extLst>
          </p:cNvPr>
          <p:cNvSpPr>
            <a:spLocks noGrp="1"/>
          </p:cNvSpPr>
          <p:nvPr>
            <p:ph idx="1"/>
          </p:nvPr>
        </p:nvSpPr>
        <p:spPr/>
        <p:txBody>
          <a:bodyPr/>
          <a:lstStyle/>
          <a:p>
            <a:pPr>
              <a:lnSpc>
                <a:spcPct val="100000"/>
              </a:lnSpc>
              <a:spcBef>
                <a:spcPts val="0"/>
              </a:spcBef>
              <a:spcAft>
                <a:spcPts val="0"/>
              </a:spcAft>
              <a:buFont typeface="Arial" panose="020B0604020202020204" pitchFamily="34" charset="0"/>
              <a:buChar char="•"/>
            </a:pPr>
            <a:r>
              <a:rPr lang="en-US" dirty="0"/>
              <a:t>This project is currently unfunded. </a:t>
            </a:r>
          </a:p>
          <a:p>
            <a:pPr>
              <a:lnSpc>
                <a:spcPct val="100000"/>
              </a:lnSpc>
              <a:spcBef>
                <a:spcPts val="0"/>
              </a:spcBef>
              <a:spcAft>
                <a:spcPts val="0"/>
              </a:spcAft>
              <a:buFont typeface="Arial" panose="020B0604020202020204" pitchFamily="34" charset="0"/>
              <a:buChar char="•"/>
            </a:pPr>
            <a:r>
              <a:rPr lang="en-US" dirty="0"/>
              <a:t>Santa Fe County is seeking funding of $166,000 for the first phase: </a:t>
            </a:r>
          </a:p>
          <a:p>
            <a:pPr marL="201168" lvl="1" indent="0">
              <a:lnSpc>
                <a:spcPct val="100000"/>
              </a:lnSpc>
              <a:spcBef>
                <a:spcPts val="0"/>
              </a:spcBef>
              <a:spcAft>
                <a:spcPts val="0"/>
              </a:spcAft>
              <a:buNone/>
            </a:pPr>
            <a:r>
              <a:rPr lang="en-US" i="1" dirty="0">
                <a:solidFill>
                  <a:srgbClr val="0070C0"/>
                </a:solidFill>
              </a:rPr>
              <a:t>Environmental Clearance Reports</a:t>
            </a:r>
          </a:p>
          <a:p>
            <a:pPr>
              <a:lnSpc>
                <a:spcPct val="100000"/>
              </a:lnSpc>
              <a:spcBef>
                <a:spcPts val="0"/>
              </a:spcBef>
              <a:spcAft>
                <a:spcPts val="0"/>
              </a:spcAft>
              <a:buFont typeface="Arial" panose="020B0604020202020204" pitchFamily="34" charset="0"/>
              <a:buChar char="•"/>
            </a:pPr>
            <a:r>
              <a:rPr lang="en-US" dirty="0"/>
              <a:t>No Match Waiver Requested</a:t>
            </a:r>
          </a:p>
        </p:txBody>
      </p:sp>
      <p:sp>
        <p:nvSpPr>
          <p:cNvPr id="6" name="Slide Number Placeholder 5">
            <a:extLst>
              <a:ext uri="{FF2B5EF4-FFF2-40B4-BE49-F238E27FC236}">
                <a16:creationId xmlns:a16="http://schemas.microsoft.com/office/drawing/2014/main" id="{7C8C990C-5B4C-4B6C-96EA-B8C626A4FB78}"/>
              </a:ext>
            </a:extLst>
          </p:cNvPr>
          <p:cNvSpPr>
            <a:spLocks noGrp="1"/>
          </p:cNvSpPr>
          <p:nvPr>
            <p:ph type="sldNum" sz="quarter" idx="12"/>
          </p:nvPr>
        </p:nvSpPr>
        <p:spPr/>
        <p:txBody>
          <a:bodyPr/>
          <a:lstStyle/>
          <a:p>
            <a:fld id="{872A8C33-D0BC-49D1-86D4-8CB271712A0B}" type="slidenum">
              <a:rPr lang="en-US" smtClean="0"/>
              <a:t>2</a:t>
            </a:fld>
            <a:endParaRPr lang="en-US"/>
          </a:p>
        </p:txBody>
      </p:sp>
      <p:pic>
        <p:nvPicPr>
          <p:cNvPr id="7" name="Picture 6">
            <a:extLst>
              <a:ext uri="{FF2B5EF4-FFF2-40B4-BE49-F238E27FC236}">
                <a16:creationId xmlns:a16="http://schemas.microsoft.com/office/drawing/2014/main" id="{E181368F-E659-FEDE-85E1-68EA0B52BE33}"/>
              </a:ext>
            </a:extLst>
          </p:cNvPr>
          <p:cNvPicPr>
            <a:picLocks noChangeAspect="1"/>
          </p:cNvPicPr>
          <p:nvPr/>
        </p:nvPicPr>
        <p:blipFill>
          <a:blip r:embed="rId2"/>
          <a:stretch>
            <a:fillRect/>
          </a:stretch>
        </p:blipFill>
        <p:spPr>
          <a:xfrm>
            <a:off x="3420687" y="3226631"/>
            <a:ext cx="4754880" cy="2840822"/>
          </a:xfrm>
          <a:prstGeom prst="rect">
            <a:avLst/>
          </a:prstGeom>
        </p:spPr>
      </p:pic>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BF9C778D-EAD4-E869-E6DD-32EEE3EA35F2}"/>
                  </a:ext>
                </a:extLst>
              </p14:cNvPr>
              <p14:cNvContentPartPr/>
              <p14:nvPr/>
            </p14:nvContentPartPr>
            <p14:xfrm>
              <a:off x="3964942" y="3767891"/>
              <a:ext cx="1160640" cy="27360"/>
            </p14:xfrm>
          </p:contentPart>
        </mc:Choice>
        <mc:Fallback>
          <p:pic>
            <p:nvPicPr>
              <p:cNvPr id="10" name="Ink 9">
                <a:extLst>
                  <a:ext uri="{FF2B5EF4-FFF2-40B4-BE49-F238E27FC236}">
                    <a16:creationId xmlns:a16="http://schemas.microsoft.com/office/drawing/2014/main" id="{BF9C778D-EAD4-E869-E6DD-32EEE3EA35F2}"/>
                  </a:ext>
                </a:extLst>
              </p:cNvPr>
              <p:cNvPicPr/>
              <p:nvPr/>
            </p:nvPicPr>
            <p:blipFill>
              <a:blip r:embed="rId4"/>
              <a:stretch>
                <a:fillRect/>
              </a:stretch>
            </p:blipFill>
            <p:spPr>
              <a:xfrm>
                <a:off x="3929302" y="3696251"/>
                <a:ext cx="1232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39EA45A5-E8DF-3436-ADB1-2F38CE0FF452}"/>
                  </a:ext>
                </a:extLst>
              </p14:cNvPr>
              <p14:cNvContentPartPr/>
              <p14:nvPr/>
            </p14:nvContentPartPr>
            <p14:xfrm>
              <a:off x="3998062" y="3865091"/>
              <a:ext cx="612720" cy="29520"/>
            </p14:xfrm>
          </p:contentPart>
        </mc:Choice>
        <mc:Fallback>
          <p:pic>
            <p:nvPicPr>
              <p:cNvPr id="11" name="Ink 10">
                <a:extLst>
                  <a:ext uri="{FF2B5EF4-FFF2-40B4-BE49-F238E27FC236}">
                    <a16:creationId xmlns:a16="http://schemas.microsoft.com/office/drawing/2014/main" id="{39EA45A5-E8DF-3436-ADB1-2F38CE0FF452}"/>
                  </a:ext>
                </a:extLst>
              </p:cNvPr>
              <p:cNvPicPr/>
              <p:nvPr/>
            </p:nvPicPr>
            <p:blipFill>
              <a:blip r:embed="rId6"/>
              <a:stretch>
                <a:fillRect/>
              </a:stretch>
            </p:blipFill>
            <p:spPr>
              <a:xfrm>
                <a:off x="3962422" y="3793091"/>
                <a:ext cx="684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Ink 12">
                <a:extLst>
                  <a:ext uri="{FF2B5EF4-FFF2-40B4-BE49-F238E27FC236}">
                    <a16:creationId xmlns:a16="http://schemas.microsoft.com/office/drawing/2014/main" id="{14DE2D45-98D5-2EE6-0D83-A6889072DDFB}"/>
                  </a:ext>
                </a:extLst>
              </p14:cNvPr>
              <p14:cNvContentPartPr/>
              <p14:nvPr/>
            </p14:nvContentPartPr>
            <p14:xfrm>
              <a:off x="5602582" y="3777611"/>
              <a:ext cx="382680" cy="66960"/>
            </p14:xfrm>
          </p:contentPart>
        </mc:Choice>
        <mc:Fallback>
          <p:pic>
            <p:nvPicPr>
              <p:cNvPr id="13" name="Ink 12">
                <a:extLst>
                  <a:ext uri="{FF2B5EF4-FFF2-40B4-BE49-F238E27FC236}">
                    <a16:creationId xmlns:a16="http://schemas.microsoft.com/office/drawing/2014/main" id="{14DE2D45-98D5-2EE6-0D83-A6889072DDFB}"/>
                  </a:ext>
                </a:extLst>
              </p:cNvPr>
              <p:cNvPicPr/>
              <p:nvPr/>
            </p:nvPicPr>
            <p:blipFill>
              <a:blip r:embed="rId8"/>
              <a:stretch>
                <a:fillRect/>
              </a:stretch>
            </p:blipFill>
            <p:spPr>
              <a:xfrm>
                <a:off x="5566582" y="3705971"/>
                <a:ext cx="454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8D645F5C-0B99-E340-C7DA-0C04E5C268FE}"/>
                  </a:ext>
                </a:extLst>
              </p14:cNvPr>
              <p14:cNvContentPartPr/>
              <p14:nvPr/>
            </p14:nvContentPartPr>
            <p14:xfrm>
              <a:off x="6466942" y="3788771"/>
              <a:ext cx="354960" cy="14760"/>
            </p14:xfrm>
          </p:contentPart>
        </mc:Choice>
        <mc:Fallback>
          <p:pic>
            <p:nvPicPr>
              <p:cNvPr id="14" name="Ink 13">
                <a:extLst>
                  <a:ext uri="{FF2B5EF4-FFF2-40B4-BE49-F238E27FC236}">
                    <a16:creationId xmlns:a16="http://schemas.microsoft.com/office/drawing/2014/main" id="{8D645F5C-0B99-E340-C7DA-0C04E5C268FE}"/>
                  </a:ext>
                </a:extLst>
              </p:cNvPr>
              <p:cNvPicPr/>
              <p:nvPr/>
            </p:nvPicPr>
            <p:blipFill>
              <a:blip r:embed="rId10"/>
              <a:stretch>
                <a:fillRect/>
              </a:stretch>
            </p:blipFill>
            <p:spPr>
              <a:xfrm>
                <a:off x="6431302" y="3716771"/>
                <a:ext cx="426600" cy="158400"/>
              </a:xfrm>
              <a:prstGeom prst="rect">
                <a:avLst/>
              </a:prstGeom>
            </p:spPr>
          </p:pic>
        </mc:Fallback>
      </mc:AlternateContent>
      <p:sp>
        <p:nvSpPr>
          <p:cNvPr id="16" name="TextBox 15">
            <a:extLst>
              <a:ext uri="{FF2B5EF4-FFF2-40B4-BE49-F238E27FC236}">
                <a16:creationId xmlns:a16="http://schemas.microsoft.com/office/drawing/2014/main" id="{27D49333-E6A0-69E3-6988-0BBD1DDC0EDF}"/>
              </a:ext>
            </a:extLst>
          </p:cNvPr>
          <p:cNvSpPr txBox="1"/>
          <p:nvPr/>
        </p:nvSpPr>
        <p:spPr>
          <a:xfrm>
            <a:off x="6886289" y="3718963"/>
            <a:ext cx="699928" cy="230832"/>
          </a:xfrm>
          <a:prstGeom prst="rect">
            <a:avLst/>
          </a:prstGeom>
          <a:solidFill>
            <a:schemeClr val="bg1"/>
          </a:solidFill>
        </p:spPr>
        <p:txBody>
          <a:bodyPr wrap="square" rtlCol="0">
            <a:spAutoFit/>
          </a:bodyPr>
          <a:lstStyle/>
          <a:p>
            <a:r>
              <a:rPr lang="en-US" sz="900" dirty="0"/>
              <a:t>NM TPF</a:t>
            </a:r>
          </a:p>
        </p:txBody>
      </p:sp>
      <p:sp>
        <p:nvSpPr>
          <p:cNvPr id="17" name="TextBox 16">
            <a:extLst>
              <a:ext uri="{FF2B5EF4-FFF2-40B4-BE49-F238E27FC236}">
                <a16:creationId xmlns:a16="http://schemas.microsoft.com/office/drawing/2014/main" id="{11DC8F53-BB1E-8DD2-8BA8-3B1ADE731124}"/>
              </a:ext>
            </a:extLst>
          </p:cNvPr>
          <p:cNvSpPr txBox="1"/>
          <p:nvPr/>
        </p:nvSpPr>
        <p:spPr>
          <a:xfrm>
            <a:off x="6886289" y="3958141"/>
            <a:ext cx="699928" cy="200055"/>
          </a:xfrm>
          <a:prstGeom prst="rect">
            <a:avLst/>
          </a:prstGeom>
          <a:solidFill>
            <a:schemeClr val="bg1"/>
          </a:solidFill>
        </p:spPr>
        <p:txBody>
          <a:bodyPr wrap="square" rtlCol="0">
            <a:spAutoFit/>
          </a:bodyPr>
          <a:lstStyle/>
          <a:p>
            <a:r>
              <a:rPr lang="en-US" sz="700" dirty="0"/>
              <a:t>TBD</a:t>
            </a:r>
          </a:p>
        </p:txBody>
      </p:sp>
      <p:sp>
        <p:nvSpPr>
          <p:cNvPr id="18" name="TextBox 17">
            <a:extLst>
              <a:ext uri="{FF2B5EF4-FFF2-40B4-BE49-F238E27FC236}">
                <a16:creationId xmlns:a16="http://schemas.microsoft.com/office/drawing/2014/main" id="{B7957327-14C1-E333-5CF7-2CBC4A54EB8D}"/>
              </a:ext>
            </a:extLst>
          </p:cNvPr>
          <p:cNvSpPr txBox="1"/>
          <p:nvPr/>
        </p:nvSpPr>
        <p:spPr>
          <a:xfrm>
            <a:off x="6886289" y="4889789"/>
            <a:ext cx="699928" cy="200055"/>
          </a:xfrm>
          <a:prstGeom prst="rect">
            <a:avLst/>
          </a:prstGeom>
          <a:solidFill>
            <a:schemeClr val="bg1"/>
          </a:solidFill>
        </p:spPr>
        <p:txBody>
          <a:bodyPr wrap="square" rtlCol="0">
            <a:spAutoFit/>
          </a:bodyPr>
          <a:lstStyle/>
          <a:p>
            <a:r>
              <a:rPr lang="en-US" sz="700" dirty="0"/>
              <a:t>TBD</a:t>
            </a:r>
          </a:p>
        </p:txBody>
      </p:sp>
      <p:sp>
        <p:nvSpPr>
          <p:cNvPr id="19" name="TextBox 18">
            <a:extLst>
              <a:ext uri="{FF2B5EF4-FFF2-40B4-BE49-F238E27FC236}">
                <a16:creationId xmlns:a16="http://schemas.microsoft.com/office/drawing/2014/main" id="{C09B6B01-0E2E-657E-15DE-A6838A12BE0C}"/>
              </a:ext>
            </a:extLst>
          </p:cNvPr>
          <p:cNvSpPr txBox="1"/>
          <p:nvPr/>
        </p:nvSpPr>
        <p:spPr>
          <a:xfrm>
            <a:off x="6886289" y="4212546"/>
            <a:ext cx="699928" cy="200055"/>
          </a:xfrm>
          <a:prstGeom prst="rect">
            <a:avLst/>
          </a:prstGeom>
          <a:solidFill>
            <a:schemeClr val="bg1"/>
          </a:solidFill>
        </p:spPr>
        <p:txBody>
          <a:bodyPr wrap="square" rtlCol="0">
            <a:spAutoFit/>
          </a:bodyPr>
          <a:lstStyle/>
          <a:p>
            <a:r>
              <a:rPr lang="en-US" sz="700" dirty="0"/>
              <a:t>TBD</a:t>
            </a:r>
          </a:p>
        </p:txBody>
      </p:sp>
      <mc:AlternateContent xmlns:mc="http://schemas.openxmlformats.org/markup-compatibility/2006">
        <mc:Choice xmlns:p14="http://schemas.microsoft.com/office/powerpoint/2010/main" Requires="p14">
          <p:contentPart p14:bwMode="auto" r:id="rId11">
            <p14:nvContentPartPr>
              <p14:cNvPr id="20" name="Ink 19">
                <a:extLst>
                  <a:ext uri="{FF2B5EF4-FFF2-40B4-BE49-F238E27FC236}">
                    <a16:creationId xmlns:a16="http://schemas.microsoft.com/office/drawing/2014/main" id="{09779B35-6B34-536C-280D-2E5BD340B346}"/>
                  </a:ext>
                </a:extLst>
              </p14:cNvPr>
              <p14:cNvContentPartPr/>
              <p14:nvPr/>
            </p14:nvContentPartPr>
            <p14:xfrm>
              <a:off x="6974182" y="3819371"/>
              <a:ext cx="360" cy="360"/>
            </p14:xfrm>
          </p:contentPart>
        </mc:Choice>
        <mc:Fallback>
          <p:pic>
            <p:nvPicPr>
              <p:cNvPr id="20" name="Ink 19">
                <a:extLst>
                  <a:ext uri="{FF2B5EF4-FFF2-40B4-BE49-F238E27FC236}">
                    <a16:creationId xmlns:a16="http://schemas.microsoft.com/office/drawing/2014/main" id="{09779B35-6B34-536C-280D-2E5BD340B346}"/>
                  </a:ext>
                </a:extLst>
              </p:cNvPr>
              <p:cNvPicPr/>
              <p:nvPr/>
            </p:nvPicPr>
            <p:blipFill>
              <a:blip r:embed="rId12"/>
              <a:stretch>
                <a:fillRect/>
              </a:stretch>
            </p:blipFill>
            <p:spPr>
              <a:xfrm>
                <a:off x="6938182" y="3747731"/>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Ink 21">
                <a:extLst>
                  <a:ext uri="{FF2B5EF4-FFF2-40B4-BE49-F238E27FC236}">
                    <a16:creationId xmlns:a16="http://schemas.microsoft.com/office/drawing/2014/main" id="{1FA367F0-B8AE-DD39-9098-335A25E4A3FA}"/>
                  </a:ext>
                </a:extLst>
              </p14:cNvPr>
              <p14:cNvContentPartPr/>
              <p14:nvPr/>
            </p14:nvContentPartPr>
            <p14:xfrm>
              <a:off x="7003342" y="3773651"/>
              <a:ext cx="332640" cy="37440"/>
            </p14:xfrm>
          </p:contentPart>
        </mc:Choice>
        <mc:Fallback>
          <p:pic>
            <p:nvPicPr>
              <p:cNvPr id="22" name="Ink 21">
                <a:extLst>
                  <a:ext uri="{FF2B5EF4-FFF2-40B4-BE49-F238E27FC236}">
                    <a16:creationId xmlns:a16="http://schemas.microsoft.com/office/drawing/2014/main" id="{1FA367F0-B8AE-DD39-9098-335A25E4A3FA}"/>
                  </a:ext>
                </a:extLst>
              </p:cNvPr>
              <p:cNvPicPr/>
              <p:nvPr/>
            </p:nvPicPr>
            <p:blipFill>
              <a:blip r:embed="rId14"/>
              <a:stretch>
                <a:fillRect/>
              </a:stretch>
            </p:blipFill>
            <p:spPr>
              <a:xfrm>
                <a:off x="6967342" y="3701651"/>
                <a:ext cx="404280" cy="181080"/>
              </a:xfrm>
              <a:prstGeom prst="rect">
                <a:avLst/>
              </a:prstGeom>
            </p:spPr>
          </p:pic>
        </mc:Fallback>
      </mc:AlternateContent>
    </p:spTree>
    <p:extLst>
      <p:ext uri="{BB962C8B-B14F-4D97-AF65-F5344CB8AC3E}">
        <p14:creationId xmlns:p14="http://schemas.microsoft.com/office/powerpoint/2010/main" val="313248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FC8E2-3849-4507-82EE-1043B8A7F304}"/>
              </a:ext>
            </a:extLst>
          </p:cNvPr>
          <p:cNvSpPr/>
          <p:nvPr/>
        </p:nvSpPr>
        <p:spPr>
          <a:xfrm>
            <a:off x="878889" y="399495"/>
            <a:ext cx="10697593" cy="1242874"/>
          </a:xfrm>
          <a:prstGeom prst="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1E7C2-9305-4CD5-9C61-22372C2806F4}"/>
              </a:ext>
            </a:extLst>
          </p:cNvPr>
          <p:cNvSpPr>
            <a:spLocks noGrp="1"/>
          </p:cNvSpPr>
          <p:nvPr>
            <p:ph type="title"/>
          </p:nvPr>
        </p:nvSpPr>
        <p:spPr/>
        <p:txBody>
          <a:bodyPr>
            <a:normAutofit/>
          </a:bodyPr>
          <a:lstStyle/>
          <a:p>
            <a:r>
              <a:rPr lang="en-US" sz="4400" b="1" dirty="0">
                <a:solidFill>
                  <a:schemeClr val="tx1"/>
                </a:solidFill>
              </a:rPr>
              <a:t>Planning: </a:t>
            </a:r>
            <a:r>
              <a:rPr lang="en-US" sz="4400" dirty="0">
                <a:solidFill>
                  <a:schemeClr val="tx1"/>
                </a:solidFill>
              </a:rPr>
              <a:t>Support from existing planning documents and/or federal or state agencies</a:t>
            </a:r>
          </a:p>
        </p:txBody>
      </p:sp>
      <p:sp>
        <p:nvSpPr>
          <p:cNvPr id="6" name="Slide Number Placeholder 5">
            <a:extLst>
              <a:ext uri="{FF2B5EF4-FFF2-40B4-BE49-F238E27FC236}">
                <a16:creationId xmlns:a16="http://schemas.microsoft.com/office/drawing/2014/main" id="{262DE0F4-BAF2-4CBA-9A4A-D18413F44581}"/>
              </a:ext>
            </a:extLst>
          </p:cNvPr>
          <p:cNvSpPr>
            <a:spLocks noGrp="1"/>
          </p:cNvSpPr>
          <p:nvPr>
            <p:ph type="sldNum" sz="quarter" idx="12"/>
          </p:nvPr>
        </p:nvSpPr>
        <p:spPr/>
        <p:txBody>
          <a:bodyPr/>
          <a:lstStyle/>
          <a:p>
            <a:fld id="{872A8C33-D0BC-49D1-86D4-8CB271712A0B}" type="slidenum">
              <a:rPr lang="en-US" smtClean="0"/>
              <a:t>3</a:t>
            </a:fld>
            <a:endParaRPr lang="en-US"/>
          </a:p>
        </p:txBody>
      </p:sp>
      <p:pic>
        <p:nvPicPr>
          <p:cNvPr id="7" name="Picture 6">
            <a:extLst>
              <a:ext uri="{FF2B5EF4-FFF2-40B4-BE49-F238E27FC236}">
                <a16:creationId xmlns:a16="http://schemas.microsoft.com/office/drawing/2014/main" id="{2407C4EC-26C6-B453-6AFA-716F0DE92C8C}"/>
              </a:ext>
            </a:extLst>
          </p:cNvPr>
          <p:cNvPicPr>
            <a:picLocks noChangeAspect="1"/>
          </p:cNvPicPr>
          <p:nvPr/>
        </p:nvPicPr>
        <p:blipFill>
          <a:blip r:embed="rId2"/>
          <a:stretch>
            <a:fillRect/>
          </a:stretch>
        </p:blipFill>
        <p:spPr>
          <a:xfrm>
            <a:off x="2783926" y="1996437"/>
            <a:ext cx="4959379" cy="4051507"/>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1E539A66-B555-3188-82BF-1CD3300AE7AE}"/>
                  </a:ext>
                </a:extLst>
              </p14:cNvPr>
              <p14:cNvContentPartPr/>
              <p14:nvPr/>
            </p14:nvContentPartPr>
            <p14:xfrm>
              <a:off x="2988262" y="4047971"/>
              <a:ext cx="4501080" cy="75240"/>
            </p14:xfrm>
          </p:contentPart>
        </mc:Choice>
        <mc:Fallback>
          <p:pic>
            <p:nvPicPr>
              <p:cNvPr id="8" name="Ink 7">
                <a:extLst>
                  <a:ext uri="{FF2B5EF4-FFF2-40B4-BE49-F238E27FC236}">
                    <a16:creationId xmlns:a16="http://schemas.microsoft.com/office/drawing/2014/main" id="{1E539A66-B555-3188-82BF-1CD3300AE7AE}"/>
                  </a:ext>
                </a:extLst>
              </p:cNvPr>
              <p:cNvPicPr/>
              <p:nvPr/>
            </p:nvPicPr>
            <p:blipFill>
              <a:blip r:embed="rId4"/>
              <a:stretch>
                <a:fillRect/>
              </a:stretch>
            </p:blipFill>
            <p:spPr>
              <a:xfrm>
                <a:off x="2952622" y="3976331"/>
                <a:ext cx="4572720" cy="218880"/>
              </a:xfrm>
              <a:prstGeom prst="rect">
                <a:avLst/>
              </a:prstGeom>
            </p:spPr>
          </p:pic>
        </mc:Fallback>
      </mc:AlternateContent>
      <p:sp>
        <p:nvSpPr>
          <p:cNvPr id="3" name="Content Placeholder 2">
            <a:extLst>
              <a:ext uri="{FF2B5EF4-FFF2-40B4-BE49-F238E27FC236}">
                <a16:creationId xmlns:a16="http://schemas.microsoft.com/office/drawing/2014/main" id="{EDA041C7-798B-42DF-B249-3336F92668AD}"/>
              </a:ext>
            </a:extLst>
          </p:cNvPr>
          <p:cNvSpPr>
            <a:spLocks noGrp="1"/>
          </p:cNvSpPr>
          <p:nvPr>
            <p:ph idx="1"/>
          </p:nvPr>
        </p:nvSpPr>
        <p:spPr>
          <a:xfrm>
            <a:off x="1097280" y="1772557"/>
            <a:ext cx="10058400" cy="4023360"/>
          </a:xfrm>
        </p:spPr>
        <p:txBody>
          <a:bodyPr/>
          <a:lstStyle/>
          <a:p>
            <a:pPr>
              <a:spcBef>
                <a:spcPts val="0"/>
              </a:spcBef>
              <a:spcAft>
                <a:spcPts val="0"/>
              </a:spcAft>
            </a:pPr>
            <a:r>
              <a:rPr lang="en-US" i="1" dirty="0"/>
              <a:t>CR-84- Upgrade of 6 low-water crossings is on the County’s 2026-2030 ICIP- #9</a:t>
            </a:r>
          </a:p>
        </p:txBody>
      </p:sp>
    </p:spTree>
    <p:extLst>
      <p:ext uri="{BB962C8B-B14F-4D97-AF65-F5344CB8AC3E}">
        <p14:creationId xmlns:p14="http://schemas.microsoft.com/office/powerpoint/2010/main" val="317654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534C5D-E377-4308-978D-6C4412A88DE9}"/>
              </a:ext>
            </a:extLst>
          </p:cNvPr>
          <p:cNvSpPr/>
          <p:nvPr/>
        </p:nvSpPr>
        <p:spPr>
          <a:xfrm>
            <a:off x="878889" y="399495"/>
            <a:ext cx="10697593" cy="1242874"/>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896EA3-65F5-4DBD-9F2B-296186A22E6D}"/>
              </a:ext>
            </a:extLst>
          </p:cNvPr>
          <p:cNvSpPr>
            <a:spLocks noGrp="1"/>
          </p:cNvSpPr>
          <p:nvPr>
            <p:ph type="title"/>
          </p:nvPr>
        </p:nvSpPr>
        <p:spPr/>
        <p:txBody>
          <a:bodyPr>
            <a:normAutofit/>
          </a:bodyPr>
          <a:lstStyle/>
          <a:p>
            <a:r>
              <a:rPr lang="en-US" sz="4200" b="1" dirty="0">
                <a:solidFill>
                  <a:schemeClr val="tx1"/>
                </a:solidFill>
              </a:rPr>
              <a:t>Project Description: </a:t>
            </a:r>
            <a:r>
              <a:rPr lang="en-US" sz="4200" dirty="0">
                <a:solidFill>
                  <a:schemeClr val="tx1"/>
                </a:solidFill>
              </a:rPr>
              <a:t>Location of Project, and Details of Proposed Development</a:t>
            </a:r>
            <a:endParaRPr lang="en-US" sz="4200" b="1" dirty="0">
              <a:solidFill>
                <a:schemeClr val="tx1"/>
              </a:solidFill>
            </a:endParaRPr>
          </a:p>
        </p:txBody>
      </p:sp>
      <p:sp>
        <p:nvSpPr>
          <p:cNvPr id="6" name="Slide Number Placeholder 5">
            <a:extLst>
              <a:ext uri="{FF2B5EF4-FFF2-40B4-BE49-F238E27FC236}">
                <a16:creationId xmlns:a16="http://schemas.microsoft.com/office/drawing/2014/main" id="{A420E856-86F2-4292-BAFF-F53FD547F012}"/>
              </a:ext>
            </a:extLst>
          </p:cNvPr>
          <p:cNvSpPr>
            <a:spLocks noGrp="1"/>
          </p:cNvSpPr>
          <p:nvPr>
            <p:ph type="sldNum" sz="quarter" idx="12"/>
          </p:nvPr>
        </p:nvSpPr>
        <p:spPr/>
        <p:txBody>
          <a:bodyPr/>
          <a:lstStyle/>
          <a:p>
            <a:fld id="{872A8C33-D0BC-49D1-86D4-8CB271712A0B}" type="slidenum">
              <a:rPr lang="en-US" smtClean="0"/>
              <a:t>4</a:t>
            </a:fld>
            <a:endParaRPr lang="en-US"/>
          </a:p>
        </p:txBody>
      </p:sp>
      <p:pic>
        <p:nvPicPr>
          <p:cNvPr id="7" name="Picture 6">
            <a:extLst>
              <a:ext uri="{FF2B5EF4-FFF2-40B4-BE49-F238E27FC236}">
                <a16:creationId xmlns:a16="http://schemas.microsoft.com/office/drawing/2014/main" id="{595AFB67-D88E-F91D-D7DB-B15DA35707CA}"/>
              </a:ext>
            </a:extLst>
          </p:cNvPr>
          <p:cNvPicPr>
            <a:picLocks noChangeAspect="1"/>
          </p:cNvPicPr>
          <p:nvPr/>
        </p:nvPicPr>
        <p:blipFill>
          <a:blip r:embed="rId2"/>
          <a:stretch>
            <a:fillRect/>
          </a:stretch>
        </p:blipFill>
        <p:spPr>
          <a:xfrm>
            <a:off x="2093766" y="1737360"/>
            <a:ext cx="6717725" cy="4476975"/>
          </a:xfrm>
          <a:prstGeom prst="rect">
            <a:avLst/>
          </a:prstGeom>
        </p:spPr>
      </p:pic>
      <p:pic>
        <p:nvPicPr>
          <p:cNvPr id="9" name="Picture 8">
            <a:extLst>
              <a:ext uri="{FF2B5EF4-FFF2-40B4-BE49-F238E27FC236}">
                <a16:creationId xmlns:a16="http://schemas.microsoft.com/office/drawing/2014/main" id="{9793DBB0-C485-8A02-4700-158179E1C156}"/>
              </a:ext>
            </a:extLst>
          </p:cNvPr>
          <p:cNvPicPr>
            <a:picLocks noChangeAspect="1"/>
          </p:cNvPicPr>
          <p:nvPr/>
        </p:nvPicPr>
        <p:blipFill>
          <a:blip r:embed="rId3"/>
          <a:stretch>
            <a:fillRect/>
          </a:stretch>
        </p:blipFill>
        <p:spPr>
          <a:xfrm>
            <a:off x="8912543" y="3061253"/>
            <a:ext cx="2521699" cy="1633268"/>
          </a:xfrm>
          <a:prstGeom prst="rect">
            <a:avLst/>
          </a:prstGeom>
        </p:spPr>
      </p:pic>
    </p:spTree>
    <p:extLst>
      <p:ext uri="{BB962C8B-B14F-4D97-AF65-F5344CB8AC3E}">
        <p14:creationId xmlns:p14="http://schemas.microsoft.com/office/powerpoint/2010/main" val="331427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5AB678-DEA4-4997-89DD-82191318EF68}"/>
              </a:ext>
            </a:extLst>
          </p:cNvPr>
          <p:cNvSpPr/>
          <p:nvPr/>
        </p:nvSpPr>
        <p:spPr>
          <a:xfrm>
            <a:off x="878889" y="399495"/>
            <a:ext cx="10697593" cy="1242874"/>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425305-AAB4-4661-B750-8A73F3C108E5}"/>
              </a:ext>
            </a:extLst>
          </p:cNvPr>
          <p:cNvSpPr>
            <a:spLocks noGrp="1"/>
          </p:cNvSpPr>
          <p:nvPr>
            <p:ph type="title"/>
          </p:nvPr>
        </p:nvSpPr>
        <p:spPr>
          <a:xfrm>
            <a:off x="1097280" y="293294"/>
            <a:ext cx="10058400" cy="1450757"/>
          </a:xfrm>
        </p:spPr>
        <p:txBody>
          <a:bodyPr>
            <a:normAutofit/>
          </a:bodyPr>
          <a:lstStyle/>
          <a:p>
            <a:r>
              <a:rPr lang="en-US" sz="4200" b="1" dirty="0">
                <a:solidFill>
                  <a:schemeClr val="tx1"/>
                </a:solidFill>
              </a:rPr>
              <a:t>Project Description: </a:t>
            </a:r>
            <a:r>
              <a:rPr lang="en-US" sz="4200" dirty="0">
                <a:solidFill>
                  <a:schemeClr val="tx1"/>
                </a:solidFill>
              </a:rPr>
              <a:t>Level of coordination with RTPO and NMDOT in project development</a:t>
            </a:r>
          </a:p>
        </p:txBody>
      </p:sp>
      <p:sp>
        <p:nvSpPr>
          <p:cNvPr id="3" name="Content Placeholder 2">
            <a:extLst>
              <a:ext uri="{FF2B5EF4-FFF2-40B4-BE49-F238E27FC236}">
                <a16:creationId xmlns:a16="http://schemas.microsoft.com/office/drawing/2014/main" id="{BCCF016A-4039-44D4-BE13-4296A9481DB5}"/>
              </a:ext>
            </a:extLst>
          </p:cNvPr>
          <p:cNvSpPr>
            <a:spLocks noGrp="1"/>
          </p:cNvSpPr>
          <p:nvPr>
            <p:ph idx="1"/>
          </p:nvPr>
        </p:nvSpPr>
        <p:spPr/>
        <p:txBody>
          <a:bodyPr/>
          <a:lstStyle/>
          <a:p>
            <a:pPr>
              <a:buFont typeface="Arial" panose="020B0604020202020204" pitchFamily="34" charset="0"/>
              <a:buChar char="•"/>
            </a:pPr>
            <a:r>
              <a:rPr lang="en-US" dirty="0"/>
              <a:t>Partnership and collaboration on the project have occurred with the Northern Pueblos Regional Transportation Planning Organization (NPRTPO). The Project is on the RTIPR.</a:t>
            </a:r>
          </a:p>
          <a:p>
            <a:pPr>
              <a:buFont typeface="Arial" panose="020B0604020202020204" pitchFamily="34" charset="0"/>
              <a:buChar char="•"/>
            </a:pPr>
            <a:r>
              <a:rPr lang="en-US" dirty="0"/>
              <a:t>Santa Fe County will work closely with NMDOT, San Ildefonso Pueblo, Pojoaque Pueblo, and NPRTPO on project coordination</a:t>
            </a:r>
          </a:p>
          <a:p>
            <a:pPr>
              <a:buFont typeface="Arial" panose="020B0604020202020204" pitchFamily="34" charset="0"/>
              <a:buChar char="•"/>
            </a:pPr>
            <a:r>
              <a:rPr lang="en-US" dirty="0"/>
              <a:t>Santa Fe County will comply with all state and Federal requirements for environmental clearances</a:t>
            </a:r>
          </a:p>
          <a:p>
            <a:pPr>
              <a:buFont typeface="Arial" panose="020B0604020202020204" pitchFamily="34" charset="0"/>
              <a:buChar char="•"/>
            </a:pPr>
            <a:r>
              <a:rPr lang="en-US" dirty="0"/>
              <a:t>Santa Fe County will ensure the project complies with NEPA requirements</a:t>
            </a:r>
          </a:p>
        </p:txBody>
      </p:sp>
      <p:sp>
        <p:nvSpPr>
          <p:cNvPr id="7" name="Slide Number Placeholder 6">
            <a:extLst>
              <a:ext uri="{FF2B5EF4-FFF2-40B4-BE49-F238E27FC236}">
                <a16:creationId xmlns:a16="http://schemas.microsoft.com/office/drawing/2014/main" id="{D2E5C919-1E0A-4BC1-8E6A-C1174CD0EDD6}"/>
              </a:ext>
            </a:extLst>
          </p:cNvPr>
          <p:cNvSpPr>
            <a:spLocks noGrp="1"/>
          </p:cNvSpPr>
          <p:nvPr>
            <p:ph type="sldNum" sz="quarter" idx="12"/>
          </p:nvPr>
        </p:nvSpPr>
        <p:spPr/>
        <p:txBody>
          <a:bodyPr/>
          <a:lstStyle/>
          <a:p>
            <a:fld id="{872A8C33-D0BC-49D1-86D4-8CB271712A0B}" type="slidenum">
              <a:rPr lang="en-US" smtClean="0"/>
              <a:t>5</a:t>
            </a:fld>
            <a:endParaRPr lang="en-US"/>
          </a:p>
        </p:txBody>
      </p:sp>
    </p:spTree>
    <p:extLst>
      <p:ext uri="{BB962C8B-B14F-4D97-AF65-F5344CB8AC3E}">
        <p14:creationId xmlns:p14="http://schemas.microsoft.com/office/powerpoint/2010/main" val="192695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B20285-2C60-4257-A50C-C6CFB59A742C}"/>
              </a:ext>
            </a:extLst>
          </p:cNvPr>
          <p:cNvSpPr/>
          <p:nvPr/>
        </p:nvSpPr>
        <p:spPr>
          <a:xfrm>
            <a:off x="878889" y="399495"/>
            <a:ext cx="10697593" cy="1242874"/>
          </a:xfrm>
          <a:prstGeom prst="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425305-AAB4-4661-B750-8A73F3C108E5}"/>
              </a:ext>
            </a:extLst>
          </p:cNvPr>
          <p:cNvSpPr>
            <a:spLocks noGrp="1"/>
          </p:cNvSpPr>
          <p:nvPr>
            <p:ph type="title"/>
          </p:nvPr>
        </p:nvSpPr>
        <p:spPr/>
        <p:txBody>
          <a:bodyPr>
            <a:normAutofit/>
          </a:bodyPr>
          <a:lstStyle/>
          <a:p>
            <a:r>
              <a:rPr lang="en-US" b="1" dirty="0">
                <a:solidFill>
                  <a:schemeClr val="tx1"/>
                </a:solidFill>
              </a:rPr>
              <a:t>Justification: </a:t>
            </a:r>
            <a:r>
              <a:rPr lang="en-US" dirty="0">
                <a:solidFill>
                  <a:schemeClr val="tx1"/>
                </a:solidFill>
              </a:rPr>
              <a:t>Economic Impact and Project Need</a:t>
            </a:r>
          </a:p>
        </p:txBody>
      </p:sp>
      <p:sp>
        <p:nvSpPr>
          <p:cNvPr id="3" name="Content Placeholder 2">
            <a:extLst>
              <a:ext uri="{FF2B5EF4-FFF2-40B4-BE49-F238E27FC236}">
                <a16:creationId xmlns:a16="http://schemas.microsoft.com/office/drawing/2014/main" id="{BCCF016A-4039-44D4-BE13-4296A9481DB5}"/>
              </a:ext>
            </a:extLst>
          </p:cNvPr>
          <p:cNvSpPr>
            <a:spLocks noGrp="1"/>
          </p:cNvSpPr>
          <p:nvPr>
            <p:ph idx="1"/>
          </p:nvPr>
        </p:nvSpPr>
        <p:spPr>
          <a:xfrm>
            <a:off x="1097280" y="1845734"/>
            <a:ext cx="5128953" cy="4023360"/>
          </a:xfrm>
        </p:spPr>
        <p:txBody>
          <a:bodyPr anchor="ctr">
            <a:normAutofit/>
          </a:bodyPr>
          <a:lstStyle/>
          <a:p>
            <a:pPr>
              <a:buFont typeface="Arial" panose="020B0604020202020204" pitchFamily="34" charset="0"/>
              <a:buChar char="•"/>
            </a:pPr>
            <a:r>
              <a:rPr lang="en-US" sz="1600" dirty="0"/>
              <a:t>Economic competitiveness and economic opportunity for residents and businesses in the area will be improved by the CR84-Oweengeh Road Corridor Grade Separations Project. </a:t>
            </a:r>
          </a:p>
          <a:p>
            <a:pPr>
              <a:buFont typeface="Arial" panose="020B0604020202020204" pitchFamily="34" charset="0"/>
              <a:buChar char="•"/>
            </a:pPr>
            <a:r>
              <a:rPr lang="en-US" sz="1600" dirty="0"/>
              <a:t>Grade-separated crossings over the Pojoaque and Tesuque Rivers and the many arroyos here will improve travel-time reliability during storm events, will improve the movement of goods during storm events, and will create good jobs to support the development, execution, and maintenance of the project. </a:t>
            </a:r>
          </a:p>
          <a:p>
            <a:pPr>
              <a:buFont typeface="Arial" panose="020B0604020202020204" pitchFamily="34" charset="0"/>
              <a:buChar char="•"/>
            </a:pPr>
            <a:r>
              <a:rPr lang="en-US" sz="1600" dirty="0"/>
              <a:t>The infrastructure investment in this community could help promote tourism and economic development in the area.</a:t>
            </a:r>
          </a:p>
          <a:p>
            <a:pPr>
              <a:buFont typeface="Arial" panose="020B0604020202020204" pitchFamily="34" charset="0"/>
              <a:buChar char="•"/>
            </a:pPr>
            <a:r>
              <a:rPr lang="en-US" sz="1600" dirty="0"/>
              <a:t>When arroyos are rushing, CR84 becomes impassable </a:t>
            </a:r>
          </a:p>
        </p:txBody>
      </p:sp>
      <p:sp>
        <p:nvSpPr>
          <p:cNvPr id="6" name="Slide Number Placeholder 5">
            <a:extLst>
              <a:ext uri="{FF2B5EF4-FFF2-40B4-BE49-F238E27FC236}">
                <a16:creationId xmlns:a16="http://schemas.microsoft.com/office/drawing/2014/main" id="{A046B79C-DD00-4EB2-8A7A-94510D49902D}"/>
              </a:ext>
            </a:extLst>
          </p:cNvPr>
          <p:cNvSpPr>
            <a:spLocks noGrp="1"/>
          </p:cNvSpPr>
          <p:nvPr>
            <p:ph type="sldNum" sz="quarter" idx="12"/>
          </p:nvPr>
        </p:nvSpPr>
        <p:spPr/>
        <p:txBody>
          <a:bodyPr/>
          <a:lstStyle/>
          <a:p>
            <a:fld id="{872A8C33-D0BC-49D1-86D4-8CB271712A0B}" type="slidenum">
              <a:rPr lang="en-US" smtClean="0"/>
              <a:t>6</a:t>
            </a:fld>
            <a:endParaRPr lang="en-US"/>
          </a:p>
        </p:txBody>
      </p:sp>
      <p:pic>
        <p:nvPicPr>
          <p:cNvPr id="7" name="Picture 6">
            <a:extLst>
              <a:ext uri="{FF2B5EF4-FFF2-40B4-BE49-F238E27FC236}">
                <a16:creationId xmlns:a16="http://schemas.microsoft.com/office/drawing/2014/main" id="{A55B8FE1-CB0E-D2F6-04AC-A4A4B0690E40}"/>
              </a:ext>
            </a:extLst>
          </p:cNvPr>
          <p:cNvPicPr>
            <a:picLocks noChangeAspect="1"/>
          </p:cNvPicPr>
          <p:nvPr/>
        </p:nvPicPr>
        <p:blipFill>
          <a:blip r:embed="rId2"/>
          <a:stretch>
            <a:fillRect/>
          </a:stretch>
        </p:blipFill>
        <p:spPr>
          <a:xfrm>
            <a:off x="6126480" y="2057198"/>
            <a:ext cx="5261514" cy="3600431"/>
          </a:xfrm>
          <a:prstGeom prst="rect">
            <a:avLst/>
          </a:prstGeom>
        </p:spPr>
      </p:pic>
    </p:spTree>
    <p:extLst>
      <p:ext uri="{BB962C8B-B14F-4D97-AF65-F5344CB8AC3E}">
        <p14:creationId xmlns:p14="http://schemas.microsoft.com/office/powerpoint/2010/main" val="194341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05B7F8-9428-463C-A262-C5367756FAEE}"/>
              </a:ext>
            </a:extLst>
          </p:cNvPr>
          <p:cNvSpPr/>
          <p:nvPr/>
        </p:nvSpPr>
        <p:spPr>
          <a:xfrm>
            <a:off x="878889" y="390544"/>
            <a:ext cx="10697593" cy="1242874"/>
          </a:xfrm>
          <a:prstGeom prst="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425305-AAB4-4661-B750-8A73F3C108E5}"/>
              </a:ext>
            </a:extLst>
          </p:cNvPr>
          <p:cNvSpPr>
            <a:spLocks noGrp="1"/>
          </p:cNvSpPr>
          <p:nvPr>
            <p:ph type="title"/>
          </p:nvPr>
        </p:nvSpPr>
        <p:spPr/>
        <p:txBody>
          <a:bodyPr>
            <a:normAutofit/>
          </a:bodyPr>
          <a:lstStyle/>
          <a:p>
            <a:r>
              <a:rPr lang="en-US" b="1" dirty="0">
                <a:solidFill>
                  <a:schemeClr val="tx1"/>
                </a:solidFill>
              </a:rPr>
              <a:t>Justification: </a:t>
            </a:r>
            <a:r>
              <a:rPr lang="en-US" dirty="0">
                <a:solidFill>
                  <a:schemeClr val="tx1"/>
                </a:solidFill>
              </a:rPr>
              <a:t>Quality of Life, Safety, and Environmental Sustainability</a:t>
            </a:r>
          </a:p>
        </p:txBody>
      </p:sp>
      <p:sp>
        <p:nvSpPr>
          <p:cNvPr id="3" name="Content Placeholder 2">
            <a:extLst>
              <a:ext uri="{FF2B5EF4-FFF2-40B4-BE49-F238E27FC236}">
                <a16:creationId xmlns:a16="http://schemas.microsoft.com/office/drawing/2014/main" id="{BCCF016A-4039-44D4-BE13-4296A9481DB5}"/>
              </a:ext>
            </a:extLst>
          </p:cNvPr>
          <p:cNvSpPr>
            <a:spLocks noGrp="1"/>
          </p:cNvSpPr>
          <p:nvPr>
            <p:ph idx="1"/>
          </p:nvPr>
        </p:nvSpPr>
        <p:spPr/>
        <p:txBody>
          <a:bodyPr>
            <a:normAutofit lnSpcReduction="10000"/>
          </a:bodyPr>
          <a:lstStyle/>
          <a:p>
            <a:pPr>
              <a:buFont typeface="Arial" panose="020B0604020202020204" pitchFamily="34" charset="0"/>
              <a:buChar char="•"/>
            </a:pPr>
            <a:r>
              <a:rPr lang="en-US" sz="1800" dirty="0"/>
              <a:t>The Quality of Life for residents and for the community at large will be improved, as CR84-Oweengeh Road Corridor Grade Separations Project will incorporate the foundation of a complete street design by expanding the road profiles on the decks of the grade separation structures of the CR84 corridor. </a:t>
            </a:r>
          </a:p>
          <a:p>
            <a:pPr>
              <a:buFont typeface="Arial" panose="020B0604020202020204" pitchFamily="34" charset="0"/>
              <a:buChar char="•"/>
            </a:pPr>
            <a:r>
              <a:rPr lang="en-US" sz="1800" dirty="0"/>
              <a:t>The existing road surface is 25’-wide with no shoulders. </a:t>
            </a:r>
          </a:p>
          <a:p>
            <a:pPr>
              <a:buFont typeface="Arial" panose="020B0604020202020204" pitchFamily="34" charset="0"/>
              <a:buChar char="•"/>
            </a:pPr>
            <a:r>
              <a:rPr lang="en-US" sz="1800" dirty="0"/>
              <a:t>The future road surface will be 32’-wide, including 5’-shoulders on either side for walking or biking, Existing right-of-way through the Pueblos is limited. </a:t>
            </a:r>
          </a:p>
          <a:p>
            <a:pPr>
              <a:buFont typeface="Arial" panose="020B0604020202020204" pitchFamily="34" charset="0"/>
              <a:buChar char="•"/>
            </a:pPr>
            <a:r>
              <a:rPr lang="en-US" sz="1800" dirty="0"/>
              <a:t>The CR84-Oweengeh Road Corridor Grade Separations Project will improve access to recreational amenities, as well as improve year-round walking and bicycle access to public transit, schools, jobs, healthcare, and places of worship.</a:t>
            </a:r>
          </a:p>
          <a:p>
            <a:pPr>
              <a:buFont typeface="Arial" panose="020B0604020202020204" pitchFamily="34" charset="0"/>
              <a:buChar char="•"/>
            </a:pPr>
            <a:r>
              <a:rPr lang="en-US" sz="1800" dirty="0"/>
              <a:t> Investing in this corridor will be seen as an act of equity and care for these communities, which suffer from social vulnerabilities, annualized disaster losses and transportation insecurity.</a:t>
            </a:r>
          </a:p>
          <a:p>
            <a:pPr>
              <a:buFont typeface="Arial" panose="020B0604020202020204" pitchFamily="34" charset="0"/>
              <a:buChar char="•"/>
            </a:pPr>
            <a:r>
              <a:rPr lang="en-US" sz="1800" dirty="0"/>
              <a:t>These bridges will improve the environmental quality of the Pojoaque and Tesuque rivers and the wildlife that is supported by these riparian corridors</a:t>
            </a:r>
          </a:p>
        </p:txBody>
      </p:sp>
      <p:sp>
        <p:nvSpPr>
          <p:cNvPr id="6" name="Slide Number Placeholder 5">
            <a:extLst>
              <a:ext uri="{FF2B5EF4-FFF2-40B4-BE49-F238E27FC236}">
                <a16:creationId xmlns:a16="http://schemas.microsoft.com/office/drawing/2014/main" id="{274B3057-F4B2-45D8-A5E1-54BF12EE8964}"/>
              </a:ext>
            </a:extLst>
          </p:cNvPr>
          <p:cNvSpPr>
            <a:spLocks noGrp="1"/>
          </p:cNvSpPr>
          <p:nvPr>
            <p:ph type="sldNum" sz="quarter" idx="12"/>
          </p:nvPr>
        </p:nvSpPr>
        <p:spPr/>
        <p:txBody>
          <a:bodyPr/>
          <a:lstStyle/>
          <a:p>
            <a:fld id="{872A8C33-D0BC-49D1-86D4-8CB271712A0B}" type="slidenum">
              <a:rPr lang="en-US" smtClean="0"/>
              <a:t>7</a:t>
            </a:fld>
            <a:endParaRPr lang="en-US"/>
          </a:p>
        </p:txBody>
      </p:sp>
    </p:spTree>
    <p:extLst>
      <p:ext uri="{BB962C8B-B14F-4D97-AF65-F5344CB8AC3E}">
        <p14:creationId xmlns:p14="http://schemas.microsoft.com/office/powerpoint/2010/main" val="359070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05B7F8-9428-463C-A262-C5367756FAEE}"/>
              </a:ext>
            </a:extLst>
          </p:cNvPr>
          <p:cNvSpPr/>
          <p:nvPr/>
        </p:nvSpPr>
        <p:spPr>
          <a:xfrm>
            <a:off x="878889" y="399495"/>
            <a:ext cx="10697593" cy="1242874"/>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425305-AAB4-4661-B750-8A73F3C108E5}"/>
              </a:ext>
            </a:extLst>
          </p:cNvPr>
          <p:cNvSpPr>
            <a:spLocks noGrp="1"/>
          </p:cNvSpPr>
          <p:nvPr>
            <p:ph type="title"/>
          </p:nvPr>
        </p:nvSpPr>
        <p:spPr/>
        <p:txBody>
          <a:bodyPr>
            <a:normAutofit/>
          </a:bodyPr>
          <a:lstStyle/>
          <a:p>
            <a:r>
              <a:rPr lang="en-US" b="1" dirty="0">
                <a:solidFill>
                  <a:schemeClr val="tx1"/>
                </a:solidFill>
              </a:rPr>
              <a:t>Request Readiness: </a:t>
            </a:r>
            <a:r>
              <a:rPr lang="en-US" dirty="0">
                <a:solidFill>
                  <a:schemeClr val="tx1"/>
                </a:solidFill>
              </a:rPr>
              <a:t>R-O-W Acquisition, Clearances, Planning Docs, Timeline</a:t>
            </a:r>
          </a:p>
        </p:txBody>
      </p:sp>
      <p:sp>
        <p:nvSpPr>
          <p:cNvPr id="3" name="Content Placeholder 2">
            <a:extLst>
              <a:ext uri="{FF2B5EF4-FFF2-40B4-BE49-F238E27FC236}">
                <a16:creationId xmlns:a16="http://schemas.microsoft.com/office/drawing/2014/main" id="{BCCF016A-4039-44D4-BE13-4296A9481DB5}"/>
              </a:ext>
            </a:extLst>
          </p:cNvPr>
          <p:cNvSpPr>
            <a:spLocks noGrp="1"/>
          </p:cNvSpPr>
          <p:nvPr>
            <p:ph idx="1"/>
          </p:nvPr>
        </p:nvSpPr>
        <p:spPr/>
        <p:txBody>
          <a:bodyPr>
            <a:normAutofit/>
          </a:bodyPr>
          <a:lstStyle/>
          <a:p>
            <a:r>
              <a:rPr lang="en-US" dirty="0"/>
              <a:t>This phase of the project will include obtaining the Environmental Clearances.</a:t>
            </a:r>
          </a:p>
          <a:p>
            <a:pPr>
              <a:buFont typeface="Arial" panose="020B0604020202020204" pitchFamily="34" charset="0"/>
              <a:buChar char="•"/>
            </a:pPr>
            <a:r>
              <a:rPr lang="en-US" dirty="0"/>
              <a:t>The development of this historic community, which predates contemporary planning and design processes, is such that some homes have been built near the existing roadway, which varies from 16’ to 22’ in width.</a:t>
            </a:r>
          </a:p>
          <a:p>
            <a:pPr>
              <a:buFont typeface="Arial" panose="020B0604020202020204" pitchFamily="34" charset="0"/>
              <a:buChar char="•"/>
            </a:pPr>
            <a:r>
              <a:rPr lang="en-US" dirty="0"/>
              <a:t> The grade separation structures will be designed to minimize the impact upon such residences. Some structure approaches may need to be realigned, and new residential access points and roads are needed for some residents. </a:t>
            </a:r>
          </a:p>
          <a:p>
            <a:pPr>
              <a:buFont typeface="Arial" panose="020B0604020202020204" pitchFamily="34" charset="0"/>
              <a:buChar char="•"/>
            </a:pPr>
            <a:r>
              <a:rPr lang="en-US" dirty="0"/>
              <a:t>This will require the acquisition of permanent right(s) of way and temporary construction easements.</a:t>
            </a:r>
          </a:p>
        </p:txBody>
      </p:sp>
      <p:sp>
        <p:nvSpPr>
          <p:cNvPr id="6" name="Slide Number Placeholder 5">
            <a:extLst>
              <a:ext uri="{FF2B5EF4-FFF2-40B4-BE49-F238E27FC236}">
                <a16:creationId xmlns:a16="http://schemas.microsoft.com/office/drawing/2014/main" id="{CF4A170F-D16F-418A-B32A-3B362944648F}"/>
              </a:ext>
            </a:extLst>
          </p:cNvPr>
          <p:cNvSpPr>
            <a:spLocks noGrp="1"/>
          </p:cNvSpPr>
          <p:nvPr>
            <p:ph type="sldNum" sz="quarter" idx="12"/>
          </p:nvPr>
        </p:nvSpPr>
        <p:spPr/>
        <p:txBody>
          <a:bodyPr/>
          <a:lstStyle/>
          <a:p>
            <a:fld id="{872A8C33-D0BC-49D1-86D4-8CB271712A0B}" type="slidenum">
              <a:rPr lang="en-US" smtClean="0"/>
              <a:t>8</a:t>
            </a:fld>
            <a:endParaRPr lang="en-US"/>
          </a:p>
        </p:txBody>
      </p:sp>
    </p:spTree>
    <p:extLst>
      <p:ext uri="{BB962C8B-B14F-4D97-AF65-F5344CB8AC3E}">
        <p14:creationId xmlns:p14="http://schemas.microsoft.com/office/powerpoint/2010/main" val="146826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05B7F8-9428-463C-A262-C5367756FAEE}"/>
              </a:ext>
            </a:extLst>
          </p:cNvPr>
          <p:cNvSpPr/>
          <p:nvPr/>
        </p:nvSpPr>
        <p:spPr>
          <a:xfrm>
            <a:off x="878889" y="399495"/>
            <a:ext cx="10697593" cy="1242874"/>
          </a:xfrm>
          <a:prstGeom prst="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425305-AAB4-4661-B750-8A73F3C108E5}"/>
              </a:ext>
            </a:extLst>
          </p:cNvPr>
          <p:cNvSpPr>
            <a:spLocks noGrp="1"/>
          </p:cNvSpPr>
          <p:nvPr>
            <p:ph type="title"/>
          </p:nvPr>
        </p:nvSpPr>
        <p:spPr>
          <a:xfrm>
            <a:off x="1097280" y="286603"/>
            <a:ext cx="9733477" cy="1450757"/>
          </a:xfrm>
        </p:spPr>
        <p:txBody>
          <a:bodyPr>
            <a:normAutofit/>
          </a:bodyPr>
          <a:lstStyle/>
          <a:p>
            <a:r>
              <a:rPr lang="en-US" b="1" dirty="0">
                <a:solidFill>
                  <a:schemeClr val="tx1"/>
                </a:solidFill>
              </a:rPr>
              <a:t>Project Summary</a:t>
            </a:r>
            <a:endParaRPr lang="en-US" dirty="0">
              <a:solidFill>
                <a:schemeClr val="tx1"/>
              </a:solidFill>
            </a:endParaRPr>
          </a:p>
        </p:txBody>
      </p:sp>
      <p:sp>
        <p:nvSpPr>
          <p:cNvPr id="3" name="Content Placeholder 2">
            <a:extLst>
              <a:ext uri="{FF2B5EF4-FFF2-40B4-BE49-F238E27FC236}">
                <a16:creationId xmlns:a16="http://schemas.microsoft.com/office/drawing/2014/main" id="{BCCF016A-4039-44D4-BE13-4296A9481DB5}"/>
              </a:ext>
            </a:extLst>
          </p:cNvPr>
          <p:cNvSpPr>
            <a:spLocks noGrp="1"/>
          </p:cNvSpPr>
          <p:nvPr>
            <p:ph idx="1"/>
          </p:nvPr>
        </p:nvSpPr>
        <p:spPr/>
        <p:txBody>
          <a:bodyPr>
            <a:normAutofit lnSpcReduction="10000"/>
          </a:bodyPr>
          <a:lstStyle/>
          <a:p>
            <a:pPr>
              <a:spcBef>
                <a:spcPts val="600"/>
              </a:spcBef>
              <a:spcAft>
                <a:spcPts val="0"/>
              </a:spcAft>
              <a:buFont typeface="Arial" panose="020B0604020202020204" pitchFamily="34" charset="0"/>
              <a:buChar char="•"/>
            </a:pPr>
            <a:r>
              <a:rPr lang="en-US" sz="1600" dirty="0"/>
              <a:t>This phase of the project is for the Environmental Clearances for the replacement of six existing at-grade crossings along CR-84 between </a:t>
            </a:r>
            <a:r>
              <a:rPr lang="en-US" sz="1600" dirty="0" err="1"/>
              <a:t>Povi</a:t>
            </a:r>
            <a:r>
              <a:rPr lang="en-US" sz="1600" dirty="0"/>
              <a:t> Kaa Drive and US Route 84 in Santa Fe County, NM.</a:t>
            </a:r>
          </a:p>
          <a:p>
            <a:pPr marL="0" indent="0">
              <a:spcBef>
                <a:spcPts val="600"/>
              </a:spcBef>
              <a:spcAft>
                <a:spcPts val="0"/>
              </a:spcAft>
              <a:buNone/>
            </a:pPr>
            <a:endParaRPr lang="en-US" sz="1600" dirty="0"/>
          </a:p>
          <a:p>
            <a:pPr>
              <a:spcBef>
                <a:spcPts val="600"/>
              </a:spcBef>
              <a:spcAft>
                <a:spcPts val="0"/>
              </a:spcAft>
              <a:buFont typeface="Arial" panose="020B0604020202020204" pitchFamily="34" charset="0"/>
              <a:buChar char="•"/>
            </a:pPr>
            <a:r>
              <a:rPr lang="en-US" sz="1600" dirty="0"/>
              <a:t>The construction of new, grade-separated, all-weather structures along the six identified locations will address safety concerns that hinder mobility during flooding and weather events. </a:t>
            </a:r>
          </a:p>
          <a:p>
            <a:pPr marL="0" indent="0">
              <a:spcBef>
                <a:spcPts val="600"/>
              </a:spcBef>
              <a:spcAft>
                <a:spcPts val="0"/>
              </a:spcAft>
              <a:buNone/>
            </a:pPr>
            <a:endParaRPr lang="en-US" sz="1600" dirty="0"/>
          </a:p>
          <a:p>
            <a:pPr>
              <a:spcBef>
                <a:spcPts val="600"/>
              </a:spcBef>
              <a:spcAft>
                <a:spcPts val="0"/>
              </a:spcAft>
              <a:buFont typeface="Arial" panose="020B0604020202020204" pitchFamily="34" charset="0"/>
              <a:buChar char="•"/>
            </a:pPr>
            <a:r>
              <a:rPr lang="en-US" sz="1600" dirty="0"/>
              <a:t>The expected benefits from the construction of new, grade-separated, all-weather structures include: 	</a:t>
            </a:r>
          </a:p>
          <a:p>
            <a:pPr lvl="1">
              <a:spcBef>
                <a:spcPts val="600"/>
              </a:spcBef>
              <a:spcAft>
                <a:spcPts val="0"/>
              </a:spcAft>
              <a:buFont typeface="Arial" panose="020B0604020202020204" pitchFamily="34" charset="0"/>
              <a:buChar char="•"/>
            </a:pPr>
            <a:r>
              <a:rPr lang="en-US" sz="1400" dirty="0"/>
              <a:t>Avoiding travel time and vehicle operating costs from detours due to road closure from weather events i.e. flash flooding, icy and muddy road conditions.</a:t>
            </a:r>
          </a:p>
          <a:p>
            <a:pPr lvl="1">
              <a:spcBef>
                <a:spcPts val="600"/>
              </a:spcBef>
              <a:spcAft>
                <a:spcPts val="0"/>
              </a:spcAft>
              <a:buFont typeface="Arial" panose="020B0604020202020204" pitchFamily="34" charset="0"/>
              <a:buChar char="•"/>
            </a:pPr>
            <a:r>
              <a:rPr lang="en-US" sz="1400" dirty="0"/>
              <a:t>Environmental Sustainability due to the potential improvement of the riparian corridors.</a:t>
            </a:r>
          </a:p>
          <a:p>
            <a:pPr lvl="1">
              <a:spcBef>
                <a:spcPts val="600"/>
              </a:spcBef>
              <a:spcAft>
                <a:spcPts val="0"/>
              </a:spcAft>
              <a:buFont typeface="Arial" panose="020B0604020202020204" pitchFamily="34" charset="0"/>
              <a:buChar char="•"/>
            </a:pPr>
            <a:r>
              <a:rPr lang="en-US" sz="1400" dirty="0"/>
              <a:t>Improve system-wide connectivity for non-motorized users by providing improved access to nearby transit and trails.</a:t>
            </a:r>
          </a:p>
          <a:p>
            <a:pPr lvl="1">
              <a:spcBef>
                <a:spcPts val="600"/>
              </a:spcBef>
              <a:spcAft>
                <a:spcPts val="0"/>
              </a:spcAft>
              <a:buFont typeface="Arial" panose="020B0604020202020204" pitchFamily="34" charset="0"/>
              <a:buChar char="•"/>
            </a:pPr>
            <a:r>
              <a:rPr lang="en-US" sz="1400" dirty="0"/>
              <a:t>Continue to improve the partnership and collaboration that has been achieved through long-range planning of projects with stakeholders.</a:t>
            </a:r>
          </a:p>
          <a:p>
            <a:pPr marL="201168" lvl="1" indent="0">
              <a:spcBef>
                <a:spcPts val="600"/>
              </a:spcBef>
              <a:spcAft>
                <a:spcPts val="0"/>
              </a:spcAft>
              <a:buNone/>
            </a:pPr>
            <a:endParaRPr lang="en-US" sz="1400" dirty="0"/>
          </a:p>
          <a:p>
            <a:pPr>
              <a:spcBef>
                <a:spcPts val="600"/>
              </a:spcBef>
              <a:spcAft>
                <a:spcPts val="0"/>
              </a:spcAft>
              <a:buFont typeface="Arial" panose="020B0604020202020204" pitchFamily="34" charset="0"/>
              <a:buChar char="•"/>
            </a:pPr>
            <a:r>
              <a:rPr lang="en-US" sz="1600" dirty="0"/>
              <a:t>The construction of these new, grade-separated, all-weather structures will help in the acceptance of the provisions to address the longstanding drainage concerns and better the relationship between Santa Fe County, the Community (given the recent settlement of the historic Aamodt litigation), and the Pueblos. </a:t>
            </a:r>
          </a:p>
        </p:txBody>
      </p:sp>
      <p:sp>
        <p:nvSpPr>
          <p:cNvPr id="6" name="Slide Number Placeholder 5">
            <a:extLst>
              <a:ext uri="{FF2B5EF4-FFF2-40B4-BE49-F238E27FC236}">
                <a16:creationId xmlns:a16="http://schemas.microsoft.com/office/drawing/2014/main" id="{39C4BFA0-EB76-48F2-9DB4-4DFBBC449154}"/>
              </a:ext>
            </a:extLst>
          </p:cNvPr>
          <p:cNvSpPr>
            <a:spLocks noGrp="1"/>
          </p:cNvSpPr>
          <p:nvPr>
            <p:ph type="sldNum" sz="quarter" idx="12"/>
          </p:nvPr>
        </p:nvSpPr>
        <p:spPr/>
        <p:txBody>
          <a:bodyPr/>
          <a:lstStyle/>
          <a:p>
            <a:fld id="{872A8C33-D0BC-49D1-86D4-8CB271712A0B}" type="slidenum">
              <a:rPr lang="en-US" smtClean="0"/>
              <a:t>9</a:t>
            </a:fld>
            <a:endParaRPr lang="en-US"/>
          </a:p>
        </p:txBody>
      </p:sp>
    </p:spTree>
    <p:extLst>
      <p:ext uri="{BB962C8B-B14F-4D97-AF65-F5344CB8AC3E}">
        <p14:creationId xmlns:p14="http://schemas.microsoft.com/office/powerpoint/2010/main" val="333692925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599</TotalTime>
  <Words>826</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Northern Pueblos RTPO  FY 2026  TPF Proposal:  CR84-Oweengeh Road Corridor Grade Separations Project</vt:lpstr>
      <vt:lpstr>Planning: Secured other Funding Sources, Matching Funds </vt:lpstr>
      <vt:lpstr>Planning: Support from existing planning documents and/or federal or state agencies</vt:lpstr>
      <vt:lpstr>Project Description: Location of Project, and Details of Proposed Development</vt:lpstr>
      <vt:lpstr>Project Description: Level of coordination with RTPO and NMDOT in project development</vt:lpstr>
      <vt:lpstr>Justification: Economic Impact and Project Need</vt:lpstr>
      <vt:lpstr>Justification: Quality of Life, Safety, and Environmental Sustainability</vt:lpstr>
      <vt:lpstr>Request Readiness: R-O-W Acquisition, Clearances, Planning Docs, Timeline</vt:lpstr>
      <vt:lpstr>Project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Pueblos RTPO: Transportation Project Fund</dc:title>
  <dc:creator>Paul Sittig</dc:creator>
  <cp:lastModifiedBy>Gary B. Clavio</cp:lastModifiedBy>
  <cp:revision>37</cp:revision>
  <dcterms:created xsi:type="dcterms:W3CDTF">2021-05-11T17:16:16Z</dcterms:created>
  <dcterms:modified xsi:type="dcterms:W3CDTF">2025-03-28T23:00:31Z</dcterms:modified>
</cp:coreProperties>
</file>